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9" r:id="rId2"/>
    <p:sldId id="257" r:id="rId3"/>
    <p:sldId id="258" r:id="rId4"/>
    <p:sldId id="260" r:id="rId5"/>
    <p:sldId id="261" r:id="rId6"/>
    <p:sldId id="262" r:id="rId7"/>
    <p:sldId id="263" r:id="rId8"/>
    <p:sldId id="289" r:id="rId9"/>
    <p:sldId id="285" r:id="rId10"/>
    <p:sldId id="286" r:id="rId11"/>
    <p:sldId id="281" r:id="rId12"/>
    <p:sldId id="283" r:id="rId13"/>
    <p:sldId id="287" r:id="rId14"/>
    <p:sldId id="273" r:id="rId15"/>
    <p:sldId id="284" r:id="rId16"/>
    <p:sldId id="288" r:id="rId17"/>
    <p:sldId id="270" r:id="rId18"/>
    <p:sldId id="272" r:id="rId19"/>
    <p:sldId id="271" r:id="rId20"/>
    <p:sldId id="280" r:id="rId21"/>
    <p:sldId id="279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9133CC-FC0C-4F39-A1EA-1B1D335CD8A8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EC0EF3-EED3-4644-A3F2-B230D43664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Academic papers are crucial for knowledge dissemination and research advancement.</a:t>
          </a:r>
        </a:p>
      </dgm:t>
    </dgm:pt>
    <dgm:pt modelId="{5B986DCB-775B-4408-B148-B227811C797F}" type="parTrans" cxnId="{008BF9D6-B4DD-4942-B178-9B01260B9199}">
      <dgm:prSet/>
      <dgm:spPr/>
      <dgm:t>
        <a:bodyPr/>
        <a:lstStyle/>
        <a:p>
          <a:endParaRPr lang="en-US"/>
        </a:p>
      </dgm:t>
    </dgm:pt>
    <dgm:pt modelId="{9B3E7607-B91B-439C-BFD0-A4903059924E}" type="sibTrans" cxnId="{008BF9D6-B4DD-4942-B178-9B01260B91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919955A-01C6-4802-9FA3-03612A7A42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common issue in academic writing involves including citations that are weak or irrelevant.</a:t>
          </a:r>
        </a:p>
      </dgm:t>
    </dgm:pt>
    <dgm:pt modelId="{A629E860-AFD5-4AFA-8197-CCD73B7B7393}" type="parTrans" cxnId="{AC311758-539B-425D-855D-94CC03B34870}">
      <dgm:prSet/>
      <dgm:spPr/>
      <dgm:t>
        <a:bodyPr/>
        <a:lstStyle/>
        <a:p>
          <a:endParaRPr lang="en-US"/>
        </a:p>
      </dgm:t>
    </dgm:pt>
    <dgm:pt modelId="{2EECDD4C-A18D-46B4-92D7-F203F9D07141}" type="sibTrans" cxnId="{AC311758-539B-425D-855D-94CC03B3487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966AAB3-41DA-405D-B4B3-A2E364E2A1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These citations do not contribute meaningfully to the content or purpose of the paper.</a:t>
          </a:r>
        </a:p>
      </dgm:t>
    </dgm:pt>
    <dgm:pt modelId="{E5461168-7D4F-4A28-866F-0B916D2CB815}" type="parTrans" cxnId="{99B52102-018D-40CD-BAD9-54C73BA47F74}">
      <dgm:prSet/>
      <dgm:spPr/>
      <dgm:t>
        <a:bodyPr/>
        <a:lstStyle/>
        <a:p>
          <a:endParaRPr lang="en-US"/>
        </a:p>
      </dgm:t>
    </dgm:pt>
    <dgm:pt modelId="{F416B2B6-F09F-4673-A82F-A80DECB8A588}" type="sibTrans" cxnId="{99B52102-018D-40CD-BAD9-54C73BA47F7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4C3045-3111-44EB-B9F8-E6EA7C5CA3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use of such citations negatively affects the quality and relevance of academic papers.</a:t>
          </a:r>
        </a:p>
      </dgm:t>
    </dgm:pt>
    <dgm:pt modelId="{02A82DD2-BFAC-4C9B-BB2F-83C78AF9EE9B}" type="parTrans" cxnId="{F0B99D37-64D5-424B-9EC4-C6F40DD9841E}">
      <dgm:prSet/>
      <dgm:spPr/>
      <dgm:t>
        <a:bodyPr/>
        <a:lstStyle/>
        <a:p>
          <a:endParaRPr lang="en-US"/>
        </a:p>
      </dgm:t>
    </dgm:pt>
    <dgm:pt modelId="{7BDE3341-0A9F-41E3-87D0-BB367C908F62}" type="sibTrans" cxnId="{F0B99D37-64D5-424B-9EC4-C6F40DD9841E}">
      <dgm:prSet/>
      <dgm:spPr/>
      <dgm:t>
        <a:bodyPr/>
        <a:lstStyle/>
        <a:p>
          <a:endParaRPr lang="en-US"/>
        </a:p>
      </dgm:t>
    </dgm:pt>
    <dgm:pt modelId="{9662180A-1BFA-469D-AA71-9E44415B0C2D}" type="pres">
      <dgm:prSet presAssocID="{FA9133CC-FC0C-4F39-A1EA-1B1D335CD8A8}" presName="root" presStyleCnt="0">
        <dgm:presLayoutVars>
          <dgm:dir/>
          <dgm:resizeHandles val="exact"/>
        </dgm:presLayoutVars>
      </dgm:prSet>
      <dgm:spPr/>
    </dgm:pt>
    <dgm:pt modelId="{CABCC13A-2F1F-49D9-8971-D97CFC433ECD}" type="pres">
      <dgm:prSet presAssocID="{FA9133CC-FC0C-4F39-A1EA-1B1D335CD8A8}" presName="container" presStyleCnt="0">
        <dgm:presLayoutVars>
          <dgm:dir/>
          <dgm:resizeHandles val="exact"/>
        </dgm:presLayoutVars>
      </dgm:prSet>
      <dgm:spPr/>
    </dgm:pt>
    <dgm:pt modelId="{BD3CC824-963B-47C9-9D52-B934FECD026F}" type="pres">
      <dgm:prSet presAssocID="{69EC0EF3-EED3-4644-A3F2-B230D4366458}" presName="compNode" presStyleCnt="0"/>
      <dgm:spPr/>
    </dgm:pt>
    <dgm:pt modelId="{07B06E8D-FFD5-42CC-B0CE-8E5B03EFE219}" type="pres">
      <dgm:prSet presAssocID="{69EC0EF3-EED3-4644-A3F2-B230D4366458}" presName="iconBgRect" presStyleLbl="bgShp" presStyleIdx="0" presStyleCnt="4"/>
      <dgm:spPr/>
    </dgm:pt>
    <dgm:pt modelId="{1960C89B-8A0B-4DE5-911C-37B60948450A}" type="pres">
      <dgm:prSet presAssocID="{69EC0EF3-EED3-4644-A3F2-B230D436645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1A27C112-818C-47CD-84D8-5EE0381BBE5C}" type="pres">
      <dgm:prSet presAssocID="{69EC0EF3-EED3-4644-A3F2-B230D4366458}" presName="spaceRect" presStyleCnt="0"/>
      <dgm:spPr/>
    </dgm:pt>
    <dgm:pt modelId="{F8BE8EDB-462B-424F-85D0-482EA94FB576}" type="pres">
      <dgm:prSet presAssocID="{69EC0EF3-EED3-4644-A3F2-B230D4366458}" presName="textRect" presStyleLbl="revTx" presStyleIdx="0" presStyleCnt="4">
        <dgm:presLayoutVars>
          <dgm:chMax val="1"/>
          <dgm:chPref val="1"/>
        </dgm:presLayoutVars>
      </dgm:prSet>
      <dgm:spPr/>
    </dgm:pt>
    <dgm:pt modelId="{DFFB0085-6832-4AD6-9CD6-D66976CA5DC3}" type="pres">
      <dgm:prSet presAssocID="{9B3E7607-B91B-439C-BFD0-A4903059924E}" presName="sibTrans" presStyleLbl="sibTrans2D1" presStyleIdx="0" presStyleCnt="0"/>
      <dgm:spPr/>
    </dgm:pt>
    <dgm:pt modelId="{123E6354-6261-4EC2-B843-FD217C4F48BC}" type="pres">
      <dgm:prSet presAssocID="{6919955A-01C6-4802-9FA3-03612A7A42C9}" presName="compNode" presStyleCnt="0"/>
      <dgm:spPr/>
    </dgm:pt>
    <dgm:pt modelId="{F66DE8C0-F9A6-43A5-953F-71F1BD561CE4}" type="pres">
      <dgm:prSet presAssocID="{6919955A-01C6-4802-9FA3-03612A7A42C9}" presName="iconBgRect" presStyleLbl="bgShp" presStyleIdx="1" presStyleCnt="4"/>
      <dgm:spPr/>
    </dgm:pt>
    <dgm:pt modelId="{E5ED97BF-0EAC-41A4-B5A1-49160A828DEE}" type="pres">
      <dgm:prSet presAssocID="{6919955A-01C6-4802-9FA3-03612A7A42C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54E1BA33-7BD8-446D-B930-BED6355BDFB7}" type="pres">
      <dgm:prSet presAssocID="{6919955A-01C6-4802-9FA3-03612A7A42C9}" presName="spaceRect" presStyleCnt="0"/>
      <dgm:spPr/>
    </dgm:pt>
    <dgm:pt modelId="{79D9EC78-181E-45C9-84FC-BECD8EF54098}" type="pres">
      <dgm:prSet presAssocID="{6919955A-01C6-4802-9FA3-03612A7A42C9}" presName="textRect" presStyleLbl="revTx" presStyleIdx="1" presStyleCnt="4">
        <dgm:presLayoutVars>
          <dgm:chMax val="1"/>
          <dgm:chPref val="1"/>
        </dgm:presLayoutVars>
      </dgm:prSet>
      <dgm:spPr/>
    </dgm:pt>
    <dgm:pt modelId="{A95664ED-B167-46DD-89C5-17C323A1E230}" type="pres">
      <dgm:prSet presAssocID="{2EECDD4C-A18D-46B4-92D7-F203F9D07141}" presName="sibTrans" presStyleLbl="sibTrans2D1" presStyleIdx="0" presStyleCnt="0"/>
      <dgm:spPr/>
    </dgm:pt>
    <dgm:pt modelId="{66D65FBD-A85A-456F-B0CB-1DB7F6460767}" type="pres">
      <dgm:prSet presAssocID="{9966AAB3-41DA-405D-B4B3-A2E364E2A165}" presName="compNode" presStyleCnt="0"/>
      <dgm:spPr/>
    </dgm:pt>
    <dgm:pt modelId="{E2064011-89C0-4B50-AFCE-38CAA1482267}" type="pres">
      <dgm:prSet presAssocID="{9966AAB3-41DA-405D-B4B3-A2E364E2A165}" presName="iconBgRect" presStyleLbl="bgShp" presStyleIdx="2" presStyleCnt="4"/>
      <dgm:spPr/>
    </dgm:pt>
    <dgm:pt modelId="{299C320B-E0B4-4EDB-83BB-3844FCA822BD}" type="pres">
      <dgm:prSet presAssocID="{9966AAB3-41DA-405D-B4B3-A2E364E2A16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Quotation Mark"/>
        </a:ext>
      </dgm:extLst>
    </dgm:pt>
    <dgm:pt modelId="{4BCF1B07-1677-4410-A5A3-387E14A550D1}" type="pres">
      <dgm:prSet presAssocID="{9966AAB3-41DA-405D-B4B3-A2E364E2A165}" presName="spaceRect" presStyleCnt="0"/>
      <dgm:spPr/>
    </dgm:pt>
    <dgm:pt modelId="{62EB150C-159A-4516-9A60-0A9CAA574980}" type="pres">
      <dgm:prSet presAssocID="{9966AAB3-41DA-405D-B4B3-A2E364E2A165}" presName="textRect" presStyleLbl="revTx" presStyleIdx="2" presStyleCnt="4">
        <dgm:presLayoutVars>
          <dgm:chMax val="1"/>
          <dgm:chPref val="1"/>
        </dgm:presLayoutVars>
      </dgm:prSet>
      <dgm:spPr/>
    </dgm:pt>
    <dgm:pt modelId="{44F08C7E-424C-4CC0-AF24-AF794FA60679}" type="pres">
      <dgm:prSet presAssocID="{F416B2B6-F09F-4673-A82F-A80DECB8A588}" presName="sibTrans" presStyleLbl="sibTrans2D1" presStyleIdx="0" presStyleCnt="0"/>
      <dgm:spPr/>
    </dgm:pt>
    <dgm:pt modelId="{FAEE6432-BBEA-4269-8E0E-B3A3CF47F4CC}" type="pres">
      <dgm:prSet presAssocID="{4F4C3045-3111-44EB-B9F8-E6EA7C5CA346}" presName="compNode" presStyleCnt="0"/>
      <dgm:spPr/>
    </dgm:pt>
    <dgm:pt modelId="{585B1320-A4A8-4B98-B722-6649F8BE6E48}" type="pres">
      <dgm:prSet presAssocID="{4F4C3045-3111-44EB-B9F8-E6EA7C5CA346}" presName="iconBgRect" presStyleLbl="bgShp" presStyleIdx="3" presStyleCnt="4"/>
      <dgm:spPr/>
    </dgm:pt>
    <dgm:pt modelId="{A62D4500-774F-41EF-A4E2-FFC2E16EC6C8}" type="pres">
      <dgm:prSet presAssocID="{4F4C3045-3111-44EB-B9F8-E6EA7C5CA34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A8068F91-7ED0-4107-8F59-D168351BE4B3}" type="pres">
      <dgm:prSet presAssocID="{4F4C3045-3111-44EB-B9F8-E6EA7C5CA346}" presName="spaceRect" presStyleCnt="0"/>
      <dgm:spPr/>
    </dgm:pt>
    <dgm:pt modelId="{9FDF0E0A-0F22-4DAA-8341-008E54B06849}" type="pres">
      <dgm:prSet presAssocID="{4F4C3045-3111-44EB-B9F8-E6EA7C5CA34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9B52102-018D-40CD-BAD9-54C73BA47F74}" srcId="{FA9133CC-FC0C-4F39-A1EA-1B1D335CD8A8}" destId="{9966AAB3-41DA-405D-B4B3-A2E364E2A165}" srcOrd="2" destOrd="0" parTransId="{E5461168-7D4F-4A28-866F-0B916D2CB815}" sibTransId="{F416B2B6-F09F-4673-A82F-A80DECB8A588}"/>
    <dgm:cxn modelId="{F0B99D37-64D5-424B-9EC4-C6F40DD9841E}" srcId="{FA9133CC-FC0C-4F39-A1EA-1B1D335CD8A8}" destId="{4F4C3045-3111-44EB-B9F8-E6EA7C5CA346}" srcOrd="3" destOrd="0" parTransId="{02A82DD2-BFAC-4C9B-BB2F-83C78AF9EE9B}" sibTransId="{7BDE3341-0A9F-41E3-87D0-BB367C908F62}"/>
    <dgm:cxn modelId="{3A9CA975-C647-448A-9063-ED7E07183AA3}" type="presOf" srcId="{9B3E7607-B91B-439C-BFD0-A4903059924E}" destId="{DFFB0085-6832-4AD6-9CD6-D66976CA5DC3}" srcOrd="0" destOrd="0" presId="urn:microsoft.com/office/officeart/2018/2/layout/IconCircleList"/>
    <dgm:cxn modelId="{EAE9DB76-4221-4E37-A7C6-5A7AFD7D6E47}" type="presOf" srcId="{6919955A-01C6-4802-9FA3-03612A7A42C9}" destId="{79D9EC78-181E-45C9-84FC-BECD8EF54098}" srcOrd="0" destOrd="0" presId="urn:microsoft.com/office/officeart/2018/2/layout/IconCircleList"/>
    <dgm:cxn modelId="{AC311758-539B-425D-855D-94CC03B34870}" srcId="{FA9133CC-FC0C-4F39-A1EA-1B1D335CD8A8}" destId="{6919955A-01C6-4802-9FA3-03612A7A42C9}" srcOrd="1" destOrd="0" parTransId="{A629E860-AFD5-4AFA-8197-CCD73B7B7393}" sibTransId="{2EECDD4C-A18D-46B4-92D7-F203F9D07141}"/>
    <dgm:cxn modelId="{A280EE7B-22B7-400D-B345-57B8F48C0978}" type="presOf" srcId="{F416B2B6-F09F-4673-A82F-A80DECB8A588}" destId="{44F08C7E-424C-4CC0-AF24-AF794FA60679}" srcOrd="0" destOrd="0" presId="urn:microsoft.com/office/officeart/2018/2/layout/IconCircleList"/>
    <dgm:cxn modelId="{B7901B9F-93E0-461B-ACBC-3F0D3CD0BA93}" type="presOf" srcId="{FA9133CC-FC0C-4F39-A1EA-1B1D335CD8A8}" destId="{9662180A-1BFA-469D-AA71-9E44415B0C2D}" srcOrd="0" destOrd="0" presId="urn:microsoft.com/office/officeart/2018/2/layout/IconCircleList"/>
    <dgm:cxn modelId="{CE067CB6-09FF-4AA3-A99E-638A31126F64}" type="presOf" srcId="{2EECDD4C-A18D-46B4-92D7-F203F9D07141}" destId="{A95664ED-B167-46DD-89C5-17C323A1E230}" srcOrd="0" destOrd="0" presId="urn:microsoft.com/office/officeart/2018/2/layout/IconCircleList"/>
    <dgm:cxn modelId="{48E932D4-3F20-49DD-AEE4-77BA8B89F08F}" type="presOf" srcId="{9966AAB3-41DA-405D-B4B3-A2E364E2A165}" destId="{62EB150C-159A-4516-9A60-0A9CAA574980}" srcOrd="0" destOrd="0" presId="urn:microsoft.com/office/officeart/2018/2/layout/IconCircleList"/>
    <dgm:cxn modelId="{008BF9D6-B4DD-4942-B178-9B01260B9199}" srcId="{FA9133CC-FC0C-4F39-A1EA-1B1D335CD8A8}" destId="{69EC0EF3-EED3-4644-A3F2-B230D4366458}" srcOrd="0" destOrd="0" parTransId="{5B986DCB-775B-4408-B148-B227811C797F}" sibTransId="{9B3E7607-B91B-439C-BFD0-A4903059924E}"/>
    <dgm:cxn modelId="{0A36A7D9-B770-4DD6-93BE-69F42B2B6747}" type="presOf" srcId="{69EC0EF3-EED3-4644-A3F2-B230D4366458}" destId="{F8BE8EDB-462B-424F-85D0-482EA94FB576}" srcOrd="0" destOrd="0" presId="urn:microsoft.com/office/officeart/2018/2/layout/IconCircleList"/>
    <dgm:cxn modelId="{B79865E3-BA0F-4E5E-8BF4-15D546C835A4}" type="presOf" srcId="{4F4C3045-3111-44EB-B9F8-E6EA7C5CA346}" destId="{9FDF0E0A-0F22-4DAA-8341-008E54B06849}" srcOrd="0" destOrd="0" presId="urn:microsoft.com/office/officeart/2018/2/layout/IconCircleList"/>
    <dgm:cxn modelId="{3E1E3C2D-11EF-4061-829A-581AE3AE46F2}" type="presParOf" srcId="{9662180A-1BFA-469D-AA71-9E44415B0C2D}" destId="{CABCC13A-2F1F-49D9-8971-D97CFC433ECD}" srcOrd="0" destOrd="0" presId="urn:microsoft.com/office/officeart/2018/2/layout/IconCircleList"/>
    <dgm:cxn modelId="{17A3F920-2BBE-4583-B860-5DC066906308}" type="presParOf" srcId="{CABCC13A-2F1F-49D9-8971-D97CFC433ECD}" destId="{BD3CC824-963B-47C9-9D52-B934FECD026F}" srcOrd="0" destOrd="0" presId="urn:microsoft.com/office/officeart/2018/2/layout/IconCircleList"/>
    <dgm:cxn modelId="{F5DDE3BD-4CC8-49FA-ACE1-9CA2152E9A97}" type="presParOf" srcId="{BD3CC824-963B-47C9-9D52-B934FECD026F}" destId="{07B06E8D-FFD5-42CC-B0CE-8E5B03EFE219}" srcOrd="0" destOrd="0" presId="urn:microsoft.com/office/officeart/2018/2/layout/IconCircleList"/>
    <dgm:cxn modelId="{ABCFA311-5077-4028-A57C-A79060EEC024}" type="presParOf" srcId="{BD3CC824-963B-47C9-9D52-B934FECD026F}" destId="{1960C89B-8A0B-4DE5-911C-37B60948450A}" srcOrd="1" destOrd="0" presId="urn:microsoft.com/office/officeart/2018/2/layout/IconCircleList"/>
    <dgm:cxn modelId="{600B5AE4-0A28-47E5-8DE0-BB316A70BC45}" type="presParOf" srcId="{BD3CC824-963B-47C9-9D52-B934FECD026F}" destId="{1A27C112-818C-47CD-84D8-5EE0381BBE5C}" srcOrd="2" destOrd="0" presId="urn:microsoft.com/office/officeart/2018/2/layout/IconCircleList"/>
    <dgm:cxn modelId="{C4277204-A78E-43EB-A9E3-5F4CE1D88ED7}" type="presParOf" srcId="{BD3CC824-963B-47C9-9D52-B934FECD026F}" destId="{F8BE8EDB-462B-424F-85D0-482EA94FB576}" srcOrd="3" destOrd="0" presId="urn:microsoft.com/office/officeart/2018/2/layout/IconCircleList"/>
    <dgm:cxn modelId="{BF991322-FB0B-46ED-BAA1-4EB3B5BCC235}" type="presParOf" srcId="{CABCC13A-2F1F-49D9-8971-D97CFC433ECD}" destId="{DFFB0085-6832-4AD6-9CD6-D66976CA5DC3}" srcOrd="1" destOrd="0" presId="urn:microsoft.com/office/officeart/2018/2/layout/IconCircleList"/>
    <dgm:cxn modelId="{BE7FA38A-A5E3-4F26-BAAD-C82BF5603FAB}" type="presParOf" srcId="{CABCC13A-2F1F-49D9-8971-D97CFC433ECD}" destId="{123E6354-6261-4EC2-B843-FD217C4F48BC}" srcOrd="2" destOrd="0" presId="urn:microsoft.com/office/officeart/2018/2/layout/IconCircleList"/>
    <dgm:cxn modelId="{F5D66FA4-F917-4EA2-A984-539FD8A00DFF}" type="presParOf" srcId="{123E6354-6261-4EC2-B843-FD217C4F48BC}" destId="{F66DE8C0-F9A6-43A5-953F-71F1BD561CE4}" srcOrd="0" destOrd="0" presId="urn:microsoft.com/office/officeart/2018/2/layout/IconCircleList"/>
    <dgm:cxn modelId="{168B1A3A-7A9D-4301-9DA4-E5A99938B4AA}" type="presParOf" srcId="{123E6354-6261-4EC2-B843-FD217C4F48BC}" destId="{E5ED97BF-0EAC-41A4-B5A1-49160A828DEE}" srcOrd="1" destOrd="0" presId="urn:microsoft.com/office/officeart/2018/2/layout/IconCircleList"/>
    <dgm:cxn modelId="{94349CE0-EAD8-4317-8141-4DF9D75CC045}" type="presParOf" srcId="{123E6354-6261-4EC2-B843-FD217C4F48BC}" destId="{54E1BA33-7BD8-446D-B930-BED6355BDFB7}" srcOrd="2" destOrd="0" presId="urn:microsoft.com/office/officeart/2018/2/layout/IconCircleList"/>
    <dgm:cxn modelId="{FDDC2B70-CDFE-41AB-A8FA-3CD848BD959C}" type="presParOf" srcId="{123E6354-6261-4EC2-B843-FD217C4F48BC}" destId="{79D9EC78-181E-45C9-84FC-BECD8EF54098}" srcOrd="3" destOrd="0" presId="urn:microsoft.com/office/officeart/2018/2/layout/IconCircleList"/>
    <dgm:cxn modelId="{F1B684FC-13DC-490E-B9B1-FEA2CA7C909F}" type="presParOf" srcId="{CABCC13A-2F1F-49D9-8971-D97CFC433ECD}" destId="{A95664ED-B167-46DD-89C5-17C323A1E230}" srcOrd="3" destOrd="0" presId="urn:microsoft.com/office/officeart/2018/2/layout/IconCircleList"/>
    <dgm:cxn modelId="{21DBB38B-B10B-4D34-B5AF-6D699A56C88E}" type="presParOf" srcId="{CABCC13A-2F1F-49D9-8971-D97CFC433ECD}" destId="{66D65FBD-A85A-456F-B0CB-1DB7F6460767}" srcOrd="4" destOrd="0" presId="urn:microsoft.com/office/officeart/2018/2/layout/IconCircleList"/>
    <dgm:cxn modelId="{6256874C-5C8D-4D0E-ADC8-2CECD621B905}" type="presParOf" srcId="{66D65FBD-A85A-456F-B0CB-1DB7F6460767}" destId="{E2064011-89C0-4B50-AFCE-38CAA1482267}" srcOrd="0" destOrd="0" presId="urn:microsoft.com/office/officeart/2018/2/layout/IconCircleList"/>
    <dgm:cxn modelId="{09A29607-4299-4401-95CC-609D48065445}" type="presParOf" srcId="{66D65FBD-A85A-456F-B0CB-1DB7F6460767}" destId="{299C320B-E0B4-4EDB-83BB-3844FCA822BD}" srcOrd="1" destOrd="0" presId="urn:microsoft.com/office/officeart/2018/2/layout/IconCircleList"/>
    <dgm:cxn modelId="{3D335A80-8D4D-433A-BC96-2881AAAD9FBA}" type="presParOf" srcId="{66D65FBD-A85A-456F-B0CB-1DB7F6460767}" destId="{4BCF1B07-1677-4410-A5A3-387E14A550D1}" srcOrd="2" destOrd="0" presId="urn:microsoft.com/office/officeart/2018/2/layout/IconCircleList"/>
    <dgm:cxn modelId="{F3B80435-15F1-424A-8479-2AE59E336DAC}" type="presParOf" srcId="{66D65FBD-A85A-456F-B0CB-1DB7F6460767}" destId="{62EB150C-159A-4516-9A60-0A9CAA574980}" srcOrd="3" destOrd="0" presId="urn:microsoft.com/office/officeart/2018/2/layout/IconCircleList"/>
    <dgm:cxn modelId="{5D253704-C91F-4BB1-8406-95ED877ECEFF}" type="presParOf" srcId="{CABCC13A-2F1F-49D9-8971-D97CFC433ECD}" destId="{44F08C7E-424C-4CC0-AF24-AF794FA60679}" srcOrd="5" destOrd="0" presId="urn:microsoft.com/office/officeart/2018/2/layout/IconCircleList"/>
    <dgm:cxn modelId="{14AA6A1A-2589-42C6-BCFE-4CF0247B728A}" type="presParOf" srcId="{CABCC13A-2F1F-49D9-8971-D97CFC433ECD}" destId="{FAEE6432-BBEA-4269-8E0E-B3A3CF47F4CC}" srcOrd="6" destOrd="0" presId="urn:microsoft.com/office/officeart/2018/2/layout/IconCircleList"/>
    <dgm:cxn modelId="{283F8CEA-73C4-43BA-95D7-7CD3EE8BADF2}" type="presParOf" srcId="{FAEE6432-BBEA-4269-8E0E-B3A3CF47F4CC}" destId="{585B1320-A4A8-4B98-B722-6649F8BE6E48}" srcOrd="0" destOrd="0" presId="urn:microsoft.com/office/officeart/2018/2/layout/IconCircleList"/>
    <dgm:cxn modelId="{7A97CC19-18E9-49D5-85A3-B6298E1FB34C}" type="presParOf" srcId="{FAEE6432-BBEA-4269-8E0E-B3A3CF47F4CC}" destId="{A62D4500-774F-41EF-A4E2-FFC2E16EC6C8}" srcOrd="1" destOrd="0" presId="urn:microsoft.com/office/officeart/2018/2/layout/IconCircleList"/>
    <dgm:cxn modelId="{65DDD031-5308-46E9-A2E2-0FC19F65E8A8}" type="presParOf" srcId="{FAEE6432-BBEA-4269-8E0E-B3A3CF47F4CC}" destId="{A8068F91-7ED0-4107-8F59-D168351BE4B3}" srcOrd="2" destOrd="0" presId="urn:microsoft.com/office/officeart/2018/2/layout/IconCircleList"/>
    <dgm:cxn modelId="{3E79521F-331B-420B-8E3C-2B24FDCB851A}" type="presParOf" srcId="{FAEE6432-BBEA-4269-8E0E-B3A3CF47F4CC}" destId="{9FDF0E0A-0F22-4DAA-8341-008E54B0684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81B185-39F0-4469-8C7F-F9E0DF4E745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F83EB7-A1EC-42B0-9F8A-ED433E1DCB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ACE</a:t>
          </a:r>
          <a:r>
            <a:rPr lang="en-US" dirty="0"/>
            <a:t> approach utilize an Ant Colony Optimization (ACO) to construct a </a:t>
          </a:r>
          <a:r>
            <a:rPr lang="en-US" i="1" dirty="0"/>
            <a:t>multi-level network embedding </a:t>
          </a:r>
          <a:r>
            <a:rPr lang="en-US" dirty="0"/>
            <a:t>while capturing the coarsened graphs’ properties at each layer. </a:t>
          </a:r>
        </a:p>
      </dgm:t>
    </dgm:pt>
    <dgm:pt modelId="{EA1A356E-2545-4738-A426-931A8E16628F}" type="parTrans" cxnId="{17E1C2A5-7D56-404C-8A05-8BD31D4819C4}">
      <dgm:prSet/>
      <dgm:spPr/>
      <dgm:t>
        <a:bodyPr/>
        <a:lstStyle/>
        <a:p>
          <a:endParaRPr lang="en-US"/>
        </a:p>
      </dgm:t>
    </dgm:pt>
    <dgm:pt modelId="{A2EE72AF-D969-4753-96D8-4AD70137BCDA}" type="sibTrans" cxnId="{17E1C2A5-7D56-404C-8A05-8BD31D4819C4}">
      <dgm:prSet/>
      <dgm:spPr/>
      <dgm:t>
        <a:bodyPr/>
        <a:lstStyle/>
        <a:p>
          <a:endParaRPr lang="en-US"/>
        </a:p>
      </dgm:t>
    </dgm:pt>
    <dgm:pt modelId="{CA3E4B59-A4B1-4797-A23C-E3DF2598CD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ACE can be used with any basic embedding algorithm in its process and in our research plan, </a:t>
          </a:r>
          <a:r>
            <a:rPr lang="en-US" b="1" dirty="0"/>
            <a:t>node2vec</a:t>
          </a:r>
          <a:r>
            <a:rPr lang="en-US" dirty="0"/>
            <a:t>.</a:t>
          </a:r>
        </a:p>
      </dgm:t>
    </dgm:pt>
    <dgm:pt modelId="{51A1C58E-997D-4922-8CD3-3FC799B54E30}" type="parTrans" cxnId="{3D6A89D6-2E61-493B-B32B-7FAC6F9B878B}">
      <dgm:prSet/>
      <dgm:spPr/>
      <dgm:t>
        <a:bodyPr/>
        <a:lstStyle/>
        <a:p>
          <a:endParaRPr lang="en-US"/>
        </a:p>
      </dgm:t>
    </dgm:pt>
    <dgm:pt modelId="{D218C6CC-2526-4DBA-9426-ED31C823EBEC}" type="sibTrans" cxnId="{3D6A89D6-2E61-493B-B32B-7FAC6F9B878B}">
      <dgm:prSet/>
      <dgm:spPr/>
      <dgm:t>
        <a:bodyPr/>
        <a:lstStyle/>
        <a:p>
          <a:endParaRPr lang="en-US"/>
        </a:p>
      </dgm:t>
    </dgm:pt>
    <dgm:pt modelId="{BB9907F7-52F3-49A8-80CA-80381973D8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Graph based on the </a:t>
          </a:r>
          <a:r>
            <a:rPr lang="en-US" b="1" dirty="0"/>
            <a:t>CORA dataset</a:t>
          </a:r>
          <a:r>
            <a:rPr lang="en-US" dirty="0"/>
            <a:t>.</a:t>
          </a:r>
        </a:p>
      </dgm:t>
    </dgm:pt>
    <dgm:pt modelId="{D6EC321A-051F-432F-A2A7-3D5766AA8439}" type="parTrans" cxnId="{4D168629-C878-443B-80D6-5B0B06CF349F}">
      <dgm:prSet/>
      <dgm:spPr/>
      <dgm:t>
        <a:bodyPr/>
        <a:lstStyle/>
        <a:p>
          <a:endParaRPr lang="en-US"/>
        </a:p>
      </dgm:t>
    </dgm:pt>
    <dgm:pt modelId="{7AD4C67C-1F84-425E-9145-FDD1A61F114C}" type="sibTrans" cxnId="{4D168629-C878-443B-80D6-5B0B06CF349F}">
      <dgm:prSet/>
      <dgm:spPr/>
      <dgm:t>
        <a:bodyPr/>
        <a:lstStyle/>
        <a:p>
          <a:endParaRPr lang="en-US"/>
        </a:p>
      </dgm:t>
    </dgm:pt>
    <dgm:pt modelId="{0FD0D686-1E4C-43A1-873D-955D9A37902B}" type="pres">
      <dgm:prSet presAssocID="{8581B185-39F0-4469-8C7F-F9E0DF4E745A}" presName="root" presStyleCnt="0">
        <dgm:presLayoutVars>
          <dgm:dir/>
          <dgm:resizeHandles val="exact"/>
        </dgm:presLayoutVars>
      </dgm:prSet>
      <dgm:spPr/>
    </dgm:pt>
    <dgm:pt modelId="{ABE7012B-8485-4801-9381-1DF35E789B15}" type="pres">
      <dgm:prSet presAssocID="{CDF83EB7-A1EC-42B0-9F8A-ED433E1DCB5C}" presName="compNode" presStyleCnt="0"/>
      <dgm:spPr/>
    </dgm:pt>
    <dgm:pt modelId="{003D2FA1-0BFD-4718-8577-EC3B6FDE1B75}" type="pres">
      <dgm:prSet presAssocID="{CDF83EB7-A1EC-42B0-9F8A-ED433E1DCB5C}" presName="bgRect" presStyleLbl="bgShp" presStyleIdx="0" presStyleCnt="3"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</dgm:pt>
    <dgm:pt modelId="{537E2EDE-4238-436F-A1BA-E5A590484800}" type="pres">
      <dgm:prSet presAssocID="{CDF83EB7-A1EC-42B0-9F8A-ED433E1DCB5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D5E5B96-4A36-4017-B5CA-79FCDC6382B4}" type="pres">
      <dgm:prSet presAssocID="{CDF83EB7-A1EC-42B0-9F8A-ED433E1DCB5C}" presName="spaceRect" presStyleCnt="0"/>
      <dgm:spPr/>
    </dgm:pt>
    <dgm:pt modelId="{8FFF2C06-811A-4363-92FC-5D394F712B14}" type="pres">
      <dgm:prSet presAssocID="{CDF83EB7-A1EC-42B0-9F8A-ED433E1DCB5C}" presName="parTx" presStyleLbl="revTx" presStyleIdx="0" presStyleCnt="3">
        <dgm:presLayoutVars>
          <dgm:chMax val="0"/>
          <dgm:chPref val="0"/>
        </dgm:presLayoutVars>
      </dgm:prSet>
      <dgm:spPr/>
    </dgm:pt>
    <dgm:pt modelId="{B63B1F8D-215A-4C58-8469-0FE1136F2F84}" type="pres">
      <dgm:prSet presAssocID="{A2EE72AF-D969-4753-96D8-4AD70137BCDA}" presName="sibTrans" presStyleCnt="0"/>
      <dgm:spPr/>
    </dgm:pt>
    <dgm:pt modelId="{82943F74-9534-492B-B9B0-8609241F2EEC}" type="pres">
      <dgm:prSet presAssocID="{CA3E4B59-A4B1-4797-A23C-E3DF2598CDAA}" presName="compNode" presStyleCnt="0"/>
      <dgm:spPr/>
    </dgm:pt>
    <dgm:pt modelId="{8F5683A5-F514-46A3-9561-22F20FB8AECE}" type="pres">
      <dgm:prSet presAssocID="{CA3E4B59-A4B1-4797-A23C-E3DF2598CDAA}" presName="bgRect" presStyleLbl="bgShp" presStyleIdx="1" presStyleCnt="3"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</dgm:pt>
    <dgm:pt modelId="{5DDEE1DF-DFBB-4263-96CC-9040418E1567}" type="pres">
      <dgm:prSet presAssocID="{CA3E4B59-A4B1-4797-A23C-E3DF2598CDA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8144286B-BFB5-465E-B8DD-C146FFD48A73}" type="pres">
      <dgm:prSet presAssocID="{CA3E4B59-A4B1-4797-A23C-E3DF2598CDAA}" presName="spaceRect" presStyleCnt="0"/>
      <dgm:spPr/>
    </dgm:pt>
    <dgm:pt modelId="{09FE9985-7633-4D23-BB53-8828ABF74A2D}" type="pres">
      <dgm:prSet presAssocID="{CA3E4B59-A4B1-4797-A23C-E3DF2598CDAA}" presName="parTx" presStyleLbl="revTx" presStyleIdx="1" presStyleCnt="3">
        <dgm:presLayoutVars>
          <dgm:chMax val="0"/>
          <dgm:chPref val="0"/>
        </dgm:presLayoutVars>
      </dgm:prSet>
      <dgm:spPr/>
    </dgm:pt>
    <dgm:pt modelId="{EE080A4A-3E67-4987-BD8F-F97E22DC2763}" type="pres">
      <dgm:prSet presAssocID="{D218C6CC-2526-4DBA-9426-ED31C823EBEC}" presName="sibTrans" presStyleCnt="0"/>
      <dgm:spPr/>
    </dgm:pt>
    <dgm:pt modelId="{BC0FC943-2AA4-40BE-8B33-B2598C14438B}" type="pres">
      <dgm:prSet presAssocID="{BB9907F7-52F3-49A8-80CA-80381973D8CF}" presName="compNode" presStyleCnt="0"/>
      <dgm:spPr/>
    </dgm:pt>
    <dgm:pt modelId="{9C15C5D2-5002-4071-89CF-EED516223933}" type="pres">
      <dgm:prSet presAssocID="{BB9907F7-52F3-49A8-80CA-80381973D8CF}" presName="bgRect" presStyleLbl="bgShp" presStyleIdx="2" presStyleCnt="3"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</dgm:pt>
    <dgm:pt modelId="{C08AA7E8-9EB5-44A1-AF83-F8A0DB32E479}" type="pres">
      <dgm:prSet presAssocID="{BB9907F7-52F3-49A8-80CA-80381973D8C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5F6C575-B4FA-4383-A60F-CE95C9BF1315}" type="pres">
      <dgm:prSet presAssocID="{BB9907F7-52F3-49A8-80CA-80381973D8CF}" presName="spaceRect" presStyleCnt="0"/>
      <dgm:spPr/>
    </dgm:pt>
    <dgm:pt modelId="{CA785E30-9A11-4DCA-8D14-CF23D88E4CB5}" type="pres">
      <dgm:prSet presAssocID="{BB9907F7-52F3-49A8-80CA-80381973D8C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D168629-C878-443B-80D6-5B0B06CF349F}" srcId="{8581B185-39F0-4469-8C7F-F9E0DF4E745A}" destId="{BB9907F7-52F3-49A8-80CA-80381973D8CF}" srcOrd="2" destOrd="0" parTransId="{D6EC321A-051F-432F-A2A7-3D5766AA8439}" sibTransId="{7AD4C67C-1F84-425E-9145-FDD1A61F114C}"/>
    <dgm:cxn modelId="{CCB13A75-5DE9-4B24-9207-FE42E5C4954D}" type="presOf" srcId="{CA3E4B59-A4B1-4797-A23C-E3DF2598CDAA}" destId="{09FE9985-7633-4D23-BB53-8828ABF74A2D}" srcOrd="0" destOrd="0" presId="urn:microsoft.com/office/officeart/2018/2/layout/IconVerticalSolidList"/>
    <dgm:cxn modelId="{17E1C2A5-7D56-404C-8A05-8BD31D4819C4}" srcId="{8581B185-39F0-4469-8C7F-F9E0DF4E745A}" destId="{CDF83EB7-A1EC-42B0-9F8A-ED433E1DCB5C}" srcOrd="0" destOrd="0" parTransId="{EA1A356E-2545-4738-A426-931A8E16628F}" sibTransId="{A2EE72AF-D969-4753-96D8-4AD70137BCDA}"/>
    <dgm:cxn modelId="{84ACC5B8-7027-4B36-BBBA-881BACA1C3E7}" type="presOf" srcId="{CDF83EB7-A1EC-42B0-9F8A-ED433E1DCB5C}" destId="{8FFF2C06-811A-4363-92FC-5D394F712B14}" srcOrd="0" destOrd="0" presId="urn:microsoft.com/office/officeart/2018/2/layout/IconVerticalSolidList"/>
    <dgm:cxn modelId="{3D6A89D6-2E61-493B-B32B-7FAC6F9B878B}" srcId="{8581B185-39F0-4469-8C7F-F9E0DF4E745A}" destId="{CA3E4B59-A4B1-4797-A23C-E3DF2598CDAA}" srcOrd="1" destOrd="0" parTransId="{51A1C58E-997D-4922-8CD3-3FC799B54E30}" sibTransId="{D218C6CC-2526-4DBA-9426-ED31C823EBEC}"/>
    <dgm:cxn modelId="{DD23C4F8-4E91-43E6-8842-ACAA2FD14925}" type="presOf" srcId="{8581B185-39F0-4469-8C7F-F9E0DF4E745A}" destId="{0FD0D686-1E4C-43A1-873D-955D9A37902B}" srcOrd="0" destOrd="0" presId="urn:microsoft.com/office/officeart/2018/2/layout/IconVerticalSolidList"/>
    <dgm:cxn modelId="{FDD2C8FD-4281-42C8-A208-70C52CD36004}" type="presOf" srcId="{BB9907F7-52F3-49A8-80CA-80381973D8CF}" destId="{CA785E30-9A11-4DCA-8D14-CF23D88E4CB5}" srcOrd="0" destOrd="0" presId="urn:microsoft.com/office/officeart/2018/2/layout/IconVerticalSolidList"/>
    <dgm:cxn modelId="{28F62DFF-FDBA-47DD-BC25-E44F707FE0CE}" type="presParOf" srcId="{0FD0D686-1E4C-43A1-873D-955D9A37902B}" destId="{ABE7012B-8485-4801-9381-1DF35E789B15}" srcOrd="0" destOrd="0" presId="urn:microsoft.com/office/officeart/2018/2/layout/IconVerticalSolidList"/>
    <dgm:cxn modelId="{1D04FC2A-416A-46B8-89E8-769D99BC88DA}" type="presParOf" srcId="{ABE7012B-8485-4801-9381-1DF35E789B15}" destId="{003D2FA1-0BFD-4718-8577-EC3B6FDE1B75}" srcOrd="0" destOrd="0" presId="urn:microsoft.com/office/officeart/2018/2/layout/IconVerticalSolidList"/>
    <dgm:cxn modelId="{42491A95-5F73-4B3A-ADD7-A06C016E8C40}" type="presParOf" srcId="{ABE7012B-8485-4801-9381-1DF35E789B15}" destId="{537E2EDE-4238-436F-A1BA-E5A590484800}" srcOrd="1" destOrd="0" presId="urn:microsoft.com/office/officeart/2018/2/layout/IconVerticalSolidList"/>
    <dgm:cxn modelId="{27914A33-5D6E-4DCC-957E-AE21E85BB290}" type="presParOf" srcId="{ABE7012B-8485-4801-9381-1DF35E789B15}" destId="{AD5E5B96-4A36-4017-B5CA-79FCDC6382B4}" srcOrd="2" destOrd="0" presId="urn:microsoft.com/office/officeart/2018/2/layout/IconVerticalSolidList"/>
    <dgm:cxn modelId="{88F68375-5417-4A14-BFD6-1B6ED47B51AF}" type="presParOf" srcId="{ABE7012B-8485-4801-9381-1DF35E789B15}" destId="{8FFF2C06-811A-4363-92FC-5D394F712B14}" srcOrd="3" destOrd="0" presId="urn:microsoft.com/office/officeart/2018/2/layout/IconVerticalSolidList"/>
    <dgm:cxn modelId="{EED142D2-7906-4C50-A5FC-5D54040CB4D2}" type="presParOf" srcId="{0FD0D686-1E4C-43A1-873D-955D9A37902B}" destId="{B63B1F8D-215A-4C58-8469-0FE1136F2F84}" srcOrd="1" destOrd="0" presId="urn:microsoft.com/office/officeart/2018/2/layout/IconVerticalSolidList"/>
    <dgm:cxn modelId="{019CD670-EE89-477D-8535-F8F66D322284}" type="presParOf" srcId="{0FD0D686-1E4C-43A1-873D-955D9A37902B}" destId="{82943F74-9534-492B-B9B0-8609241F2EEC}" srcOrd="2" destOrd="0" presId="urn:microsoft.com/office/officeart/2018/2/layout/IconVerticalSolidList"/>
    <dgm:cxn modelId="{D1D5A47B-1748-40A0-90F4-314B719D80DF}" type="presParOf" srcId="{82943F74-9534-492B-B9B0-8609241F2EEC}" destId="{8F5683A5-F514-46A3-9561-22F20FB8AECE}" srcOrd="0" destOrd="0" presId="urn:microsoft.com/office/officeart/2018/2/layout/IconVerticalSolidList"/>
    <dgm:cxn modelId="{64902F79-0B89-4E3E-B599-687A44C4DE60}" type="presParOf" srcId="{82943F74-9534-492B-B9B0-8609241F2EEC}" destId="{5DDEE1DF-DFBB-4263-96CC-9040418E1567}" srcOrd="1" destOrd="0" presId="urn:microsoft.com/office/officeart/2018/2/layout/IconVerticalSolidList"/>
    <dgm:cxn modelId="{96D8DBD2-F0B1-40EA-8064-F6E71902C3C8}" type="presParOf" srcId="{82943F74-9534-492B-B9B0-8609241F2EEC}" destId="{8144286B-BFB5-465E-B8DD-C146FFD48A73}" srcOrd="2" destOrd="0" presId="urn:microsoft.com/office/officeart/2018/2/layout/IconVerticalSolidList"/>
    <dgm:cxn modelId="{88E3EC85-65DD-4B58-BAF7-5922219B7E39}" type="presParOf" srcId="{82943F74-9534-492B-B9B0-8609241F2EEC}" destId="{09FE9985-7633-4D23-BB53-8828ABF74A2D}" srcOrd="3" destOrd="0" presId="urn:microsoft.com/office/officeart/2018/2/layout/IconVerticalSolidList"/>
    <dgm:cxn modelId="{6144E775-7FC9-4363-9E9D-014CAC0784E3}" type="presParOf" srcId="{0FD0D686-1E4C-43A1-873D-955D9A37902B}" destId="{EE080A4A-3E67-4987-BD8F-F97E22DC2763}" srcOrd="3" destOrd="0" presId="urn:microsoft.com/office/officeart/2018/2/layout/IconVerticalSolidList"/>
    <dgm:cxn modelId="{DDC99918-DBDF-489C-8F01-576AC0949939}" type="presParOf" srcId="{0FD0D686-1E4C-43A1-873D-955D9A37902B}" destId="{BC0FC943-2AA4-40BE-8B33-B2598C14438B}" srcOrd="4" destOrd="0" presId="urn:microsoft.com/office/officeart/2018/2/layout/IconVerticalSolidList"/>
    <dgm:cxn modelId="{66FBE589-627B-421B-8A87-4006C282708D}" type="presParOf" srcId="{BC0FC943-2AA4-40BE-8B33-B2598C14438B}" destId="{9C15C5D2-5002-4071-89CF-EED516223933}" srcOrd="0" destOrd="0" presId="urn:microsoft.com/office/officeart/2018/2/layout/IconVerticalSolidList"/>
    <dgm:cxn modelId="{BEBFCD6E-84E4-487C-9A7D-545CE5139940}" type="presParOf" srcId="{BC0FC943-2AA4-40BE-8B33-B2598C14438B}" destId="{C08AA7E8-9EB5-44A1-AF83-F8A0DB32E479}" srcOrd="1" destOrd="0" presId="urn:microsoft.com/office/officeart/2018/2/layout/IconVerticalSolidList"/>
    <dgm:cxn modelId="{56B6B25E-A442-4087-9DA3-2AC711993684}" type="presParOf" srcId="{BC0FC943-2AA4-40BE-8B33-B2598C14438B}" destId="{F5F6C575-B4FA-4383-A60F-CE95C9BF1315}" srcOrd="2" destOrd="0" presId="urn:microsoft.com/office/officeart/2018/2/layout/IconVerticalSolidList"/>
    <dgm:cxn modelId="{EF09A6C2-1E60-4A88-8F9F-0AA100CA87B9}" type="presParOf" srcId="{BC0FC943-2AA4-40BE-8B33-B2598C14438B}" destId="{CA785E30-9A11-4DCA-8D14-CF23D88E4CB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00ED67-D9DC-446F-8914-49BD296E16F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D8E0FC-CB2A-47FF-B874-A6E5EC9E5D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main challenge lies in determining the relationship between nodes in a graph. In an undirected graph, the local context of two nodes can be described by a set of closed loops.</a:t>
          </a:r>
        </a:p>
      </dgm:t>
    </dgm:pt>
    <dgm:pt modelId="{3A92D1E3-CDCA-4EA8-855F-7355D95F7CD9}" type="parTrans" cxnId="{09D4B3F2-439B-47B3-8860-7F7D46DE65FF}">
      <dgm:prSet/>
      <dgm:spPr/>
      <dgm:t>
        <a:bodyPr/>
        <a:lstStyle/>
        <a:p>
          <a:endParaRPr lang="en-US"/>
        </a:p>
      </dgm:t>
    </dgm:pt>
    <dgm:pt modelId="{F883B8E0-9791-46AD-BE14-D32F4C277419}" type="sibTrans" cxnId="{09D4B3F2-439B-47B3-8860-7F7D46DE65FF}">
      <dgm:prSet/>
      <dgm:spPr/>
      <dgm:t>
        <a:bodyPr/>
        <a:lstStyle/>
        <a:p>
          <a:endParaRPr lang="en-US"/>
        </a:p>
      </dgm:t>
    </dgm:pt>
    <dgm:pt modelId="{35AF0B29-9F9A-4049-9A20-4F17D78DA3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higher number of loops that include both nodes suggests a stronger relationship. Similarly, smaller loops indicate a closer relationship between the nodes.</a:t>
          </a:r>
        </a:p>
      </dgm:t>
    </dgm:pt>
    <dgm:pt modelId="{287249A9-4045-4C59-BC87-690C6ACE7AE2}" type="parTrans" cxnId="{EB25D8AF-A566-46AB-B1A5-15473C143C69}">
      <dgm:prSet/>
      <dgm:spPr/>
      <dgm:t>
        <a:bodyPr/>
        <a:lstStyle/>
        <a:p>
          <a:endParaRPr lang="en-US"/>
        </a:p>
      </dgm:t>
    </dgm:pt>
    <dgm:pt modelId="{50AA177E-DF3F-4056-9851-CDAD0A06A87C}" type="sibTrans" cxnId="{EB25D8AF-A566-46AB-B1A5-15473C143C69}">
      <dgm:prSet/>
      <dgm:spPr/>
      <dgm:t>
        <a:bodyPr/>
        <a:lstStyle/>
        <a:p>
          <a:endParaRPr lang="en-US"/>
        </a:p>
      </dgm:t>
    </dgm:pt>
    <dgm:pt modelId="{A1D23BAC-4E23-49E6-9025-3563A16D1C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identify the close connections defined by loops, it is suggested to use an ant colony optimization (ACO) based </a:t>
          </a:r>
          <a:r>
            <a:rPr lang="en-US" i="1" dirty="0"/>
            <a:t>Ant Colony Walking</a:t>
          </a:r>
          <a:r>
            <a:rPr lang="en-US" dirty="0"/>
            <a:t> algorithm.</a:t>
          </a:r>
        </a:p>
      </dgm:t>
    </dgm:pt>
    <dgm:pt modelId="{F90B9577-B83D-47E3-B32F-A36383A47758}" type="parTrans" cxnId="{5BC90919-0A33-415D-8B6C-46D61662C3BC}">
      <dgm:prSet/>
      <dgm:spPr/>
      <dgm:t>
        <a:bodyPr/>
        <a:lstStyle/>
        <a:p>
          <a:endParaRPr lang="en-US"/>
        </a:p>
      </dgm:t>
    </dgm:pt>
    <dgm:pt modelId="{F924102B-9443-4C42-8036-0F10C498B87D}" type="sibTrans" cxnId="{5BC90919-0A33-415D-8B6C-46D61662C3BC}">
      <dgm:prSet/>
      <dgm:spPr/>
      <dgm:t>
        <a:bodyPr/>
        <a:lstStyle/>
        <a:p>
          <a:endParaRPr lang="en-US"/>
        </a:p>
      </dgm:t>
    </dgm:pt>
    <dgm:pt modelId="{B11EA4FD-9931-4107-95D3-440746F95717}" type="pres">
      <dgm:prSet presAssocID="{5D00ED67-D9DC-446F-8914-49BD296E16F0}" presName="root" presStyleCnt="0">
        <dgm:presLayoutVars>
          <dgm:dir/>
          <dgm:resizeHandles val="exact"/>
        </dgm:presLayoutVars>
      </dgm:prSet>
      <dgm:spPr/>
    </dgm:pt>
    <dgm:pt modelId="{DE66D603-3169-4896-8897-2126C379C3B0}" type="pres">
      <dgm:prSet presAssocID="{01D8E0FC-CB2A-47FF-B874-A6E5EC9E5DD5}" presName="compNode" presStyleCnt="0"/>
      <dgm:spPr/>
    </dgm:pt>
    <dgm:pt modelId="{D7C46C53-9C28-487D-BF0E-249DC7C824DB}" type="pres">
      <dgm:prSet presAssocID="{01D8E0FC-CB2A-47FF-B874-A6E5EC9E5DD5}" presName="bgRect" presStyleLbl="bgShp" presStyleIdx="0" presStyleCnt="3"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</dgm:pt>
    <dgm:pt modelId="{8646D652-E5C9-4B8F-9578-3D6D20C4BD82}" type="pres">
      <dgm:prSet presAssocID="{01D8E0FC-CB2A-47FF-B874-A6E5EC9E5D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A0104428-E586-40E1-A67B-2DA642DE1236}" type="pres">
      <dgm:prSet presAssocID="{01D8E0FC-CB2A-47FF-B874-A6E5EC9E5DD5}" presName="spaceRect" presStyleCnt="0"/>
      <dgm:spPr/>
    </dgm:pt>
    <dgm:pt modelId="{80498A6A-037B-4127-85EF-4F3A5F3A33A3}" type="pres">
      <dgm:prSet presAssocID="{01D8E0FC-CB2A-47FF-B874-A6E5EC9E5DD5}" presName="parTx" presStyleLbl="revTx" presStyleIdx="0" presStyleCnt="3">
        <dgm:presLayoutVars>
          <dgm:chMax val="0"/>
          <dgm:chPref val="0"/>
        </dgm:presLayoutVars>
      </dgm:prSet>
      <dgm:spPr/>
    </dgm:pt>
    <dgm:pt modelId="{E9A5A342-E614-4858-BD32-A02D36102867}" type="pres">
      <dgm:prSet presAssocID="{F883B8E0-9791-46AD-BE14-D32F4C277419}" presName="sibTrans" presStyleCnt="0"/>
      <dgm:spPr/>
    </dgm:pt>
    <dgm:pt modelId="{6B2A9530-4211-4AFB-8092-9E9B6F9DDC44}" type="pres">
      <dgm:prSet presAssocID="{35AF0B29-9F9A-4049-9A20-4F17D78DA352}" presName="compNode" presStyleCnt="0"/>
      <dgm:spPr/>
    </dgm:pt>
    <dgm:pt modelId="{3614F560-8249-4B56-816B-898749C3C29C}" type="pres">
      <dgm:prSet presAssocID="{35AF0B29-9F9A-4049-9A20-4F17D78DA352}" presName="bgRect" presStyleLbl="bgShp" presStyleIdx="1" presStyleCnt="3"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</dgm:pt>
    <dgm:pt modelId="{BC1F860A-EAC0-4F1D-B2B8-556D43CF750C}" type="pres">
      <dgm:prSet presAssocID="{35AF0B29-9F9A-4049-9A20-4F17D78DA35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BCEEB5C4-7271-4EF6-B063-075AD2FA0F29}" type="pres">
      <dgm:prSet presAssocID="{35AF0B29-9F9A-4049-9A20-4F17D78DA352}" presName="spaceRect" presStyleCnt="0"/>
      <dgm:spPr/>
    </dgm:pt>
    <dgm:pt modelId="{1EBF0D80-FDC0-436E-A363-7359F38500BF}" type="pres">
      <dgm:prSet presAssocID="{35AF0B29-9F9A-4049-9A20-4F17D78DA352}" presName="parTx" presStyleLbl="revTx" presStyleIdx="1" presStyleCnt="3">
        <dgm:presLayoutVars>
          <dgm:chMax val="0"/>
          <dgm:chPref val="0"/>
        </dgm:presLayoutVars>
      </dgm:prSet>
      <dgm:spPr/>
    </dgm:pt>
    <dgm:pt modelId="{3BB90E73-F31A-4C7E-9BCD-1E34CA6C146E}" type="pres">
      <dgm:prSet presAssocID="{50AA177E-DF3F-4056-9851-CDAD0A06A87C}" presName="sibTrans" presStyleCnt="0"/>
      <dgm:spPr/>
    </dgm:pt>
    <dgm:pt modelId="{1E683B8A-746B-4646-AACE-F683C3666D93}" type="pres">
      <dgm:prSet presAssocID="{A1D23BAC-4E23-49E6-9025-3563A16D1C92}" presName="compNode" presStyleCnt="0"/>
      <dgm:spPr/>
    </dgm:pt>
    <dgm:pt modelId="{CCAECC0F-6C04-41E1-9318-C69C839DF8EB}" type="pres">
      <dgm:prSet presAssocID="{A1D23BAC-4E23-49E6-9025-3563A16D1C92}" presName="bgRect" presStyleLbl="bgShp" presStyleIdx="2" presStyleCnt="3"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</dgm:pt>
    <dgm:pt modelId="{0E62992C-F7A0-4125-A84D-789915E997A8}" type="pres">
      <dgm:prSet presAssocID="{A1D23BAC-4E23-49E6-9025-3563A16D1C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2EED08FC-19A8-4420-99FE-C4F6B2A2C840}" type="pres">
      <dgm:prSet presAssocID="{A1D23BAC-4E23-49E6-9025-3563A16D1C92}" presName="spaceRect" presStyleCnt="0"/>
      <dgm:spPr/>
    </dgm:pt>
    <dgm:pt modelId="{A245F09F-8623-4619-AE65-73AF9D3DE04B}" type="pres">
      <dgm:prSet presAssocID="{A1D23BAC-4E23-49E6-9025-3563A16D1C9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BC90919-0A33-415D-8B6C-46D61662C3BC}" srcId="{5D00ED67-D9DC-446F-8914-49BD296E16F0}" destId="{A1D23BAC-4E23-49E6-9025-3563A16D1C92}" srcOrd="2" destOrd="0" parTransId="{F90B9577-B83D-47E3-B32F-A36383A47758}" sibTransId="{F924102B-9443-4C42-8036-0F10C498B87D}"/>
    <dgm:cxn modelId="{760EB62C-7751-419B-9D4F-9D39625B7202}" type="presOf" srcId="{5D00ED67-D9DC-446F-8914-49BD296E16F0}" destId="{B11EA4FD-9931-4107-95D3-440746F95717}" srcOrd="0" destOrd="0" presId="urn:microsoft.com/office/officeart/2018/2/layout/IconVerticalSolidList"/>
    <dgm:cxn modelId="{D6AA7AA3-AD3D-4F10-ACFB-763073A9A8F5}" type="presOf" srcId="{01D8E0FC-CB2A-47FF-B874-A6E5EC9E5DD5}" destId="{80498A6A-037B-4127-85EF-4F3A5F3A33A3}" srcOrd="0" destOrd="0" presId="urn:microsoft.com/office/officeart/2018/2/layout/IconVerticalSolidList"/>
    <dgm:cxn modelId="{EB25D8AF-A566-46AB-B1A5-15473C143C69}" srcId="{5D00ED67-D9DC-446F-8914-49BD296E16F0}" destId="{35AF0B29-9F9A-4049-9A20-4F17D78DA352}" srcOrd="1" destOrd="0" parTransId="{287249A9-4045-4C59-BC87-690C6ACE7AE2}" sibTransId="{50AA177E-DF3F-4056-9851-CDAD0A06A87C}"/>
    <dgm:cxn modelId="{95D862C2-CFFA-4637-8397-7A9703418421}" type="presOf" srcId="{35AF0B29-9F9A-4049-9A20-4F17D78DA352}" destId="{1EBF0D80-FDC0-436E-A363-7359F38500BF}" srcOrd="0" destOrd="0" presId="urn:microsoft.com/office/officeart/2018/2/layout/IconVerticalSolidList"/>
    <dgm:cxn modelId="{09D4B3F2-439B-47B3-8860-7F7D46DE65FF}" srcId="{5D00ED67-D9DC-446F-8914-49BD296E16F0}" destId="{01D8E0FC-CB2A-47FF-B874-A6E5EC9E5DD5}" srcOrd="0" destOrd="0" parTransId="{3A92D1E3-CDCA-4EA8-855F-7355D95F7CD9}" sibTransId="{F883B8E0-9791-46AD-BE14-D32F4C277419}"/>
    <dgm:cxn modelId="{16FE13FD-D712-4108-ABBD-3BC878069842}" type="presOf" srcId="{A1D23BAC-4E23-49E6-9025-3563A16D1C92}" destId="{A245F09F-8623-4619-AE65-73AF9D3DE04B}" srcOrd="0" destOrd="0" presId="urn:microsoft.com/office/officeart/2018/2/layout/IconVerticalSolidList"/>
    <dgm:cxn modelId="{62BD85B7-6720-4F05-A075-DF4A0D6ECB6D}" type="presParOf" srcId="{B11EA4FD-9931-4107-95D3-440746F95717}" destId="{DE66D603-3169-4896-8897-2126C379C3B0}" srcOrd="0" destOrd="0" presId="urn:microsoft.com/office/officeart/2018/2/layout/IconVerticalSolidList"/>
    <dgm:cxn modelId="{398D6D97-7B61-414A-8B02-2E254F8083F8}" type="presParOf" srcId="{DE66D603-3169-4896-8897-2126C379C3B0}" destId="{D7C46C53-9C28-487D-BF0E-249DC7C824DB}" srcOrd="0" destOrd="0" presId="urn:microsoft.com/office/officeart/2018/2/layout/IconVerticalSolidList"/>
    <dgm:cxn modelId="{3EF9BB02-75F1-44E1-8ABE-3639C7C64718}" type="presParOf" srcId="{DE66D603-3169-4896-8897-2126C379C3B0}" destId="{8646D652-E5C9-4B8F-9578-3D6D20C4BD82}" srcOrd="1" destOrd="0" presId="urn:microsoft.com/office/officeart/2018/2/layout/IconVerticalSolidList"/>
    <dgm:cxn modelId="{01CE56DE-184B-46E7-829D-FB2A3CCB17B2}" type="presParOf" srcId="{DE66D603-3169-4896-8897-2126C379C3B0}" destId="{A0104428-E586-40E1-A67B-2DA642DE1236}" srcOrd="2" destOrd="0" presId="urn:microsoft.com/office/officeart/2018/2/layout/IconVerticalSolidList"/>
    <dgm:cxn modelId="{F27A8F62-2523-4EDB-91E6-D2232B297127}" type="presParOf" srcId="{DE66D603-3169-4896-8897-2126C379C3B0}" destId="{80498A6A-037B-4127-85EF-4F3A5F3A33A3}" srcOrd="3" destOrd="0" presId="urn:microsoft.com/office/officeart/2018/2/layout/IconVerticalSolidList"/>
    <dgm:cxn modelId="{F35FD44B-0018-464F-9A14-F5DBE33E6558}" type="presParOf" srcId="{B11EA4FD-9931-4107-95D3-440746F95717}" destId="{E9A5A342-E614-4858-BD32-A02D36102867}" srcOrd="1" destOrd="0" presId="urn:microsoft.com/office/officeart/2018/2/layout/IconVerticalSolidList"/>
    <dgm:cxn modelId="{846443D0-9B7A-4E71-8EC2-8053C08D5434}" type="presParOf" srcId="{B11EA4FD-9931-4107-95D3-440746F95717}" destId="{6B2A9530-4211-4AFB-8092-9E9B6F9DDC44}" srcOrd="2" destOrd="0" presId="urn:microsoft.com/office/officeart/2018/2/layout/IconVerticalSolidList"/>
    <dgm:cxn modelId="{8491D1D7-0C94-4A31-98E1-32550146D99F}" type="presParOf" srcId="{6B2A9530-4211-4AFB-8092-9E9B6F9DDC44}" destId="{3614F560-8249-4B56-816B-898749C3C29C}" srcOrd="0" destOrd="0" presId="urn:microsoft.com/office/officeart/2018/2/layout/IconVerticalSolidList"/>
    <dgm:cxn modelId="{176EA5F9-A56A-4462-9EC5-4934BC273834}" type="presParOf" srcId="{6B2A9530-4211-4AFB-8092-9E9B6F9DDC44}" destId="{BC1F860A-EAC0-4F1D-B2B8-556D43CF750C}" srcOrd="1" destOrd="0" presId="urn:microsoft.com/office/officeart/2018/2/layout/IconVerticalSolidList"/>
    <dgm:cxn modelId="{D4BEB3EE-6DBD-41AC-B2D0-4297F4D42055}" type="presParOf" srcId="{6B2A9530-4211-4AFB-8092-9E9B6F9DDC44}" destId="{BCEEB5C4-7271-4EF6-B063-075AD2FA0F29}" srcOrd="2" destOrd="0" presId="urn:microsoft.com/office/officeart/2018/2/layout/IconVerticalSolidList"/>
    <dgm:cxn modelId="{52862C9A-323E-481E-B362-B78548CFF4AE}" type="presParOf" srcId="{6B2A9530-4211-4AFB-8092-9E9B6F9DDC44}" destId="{1EBF0D80-FDC0-436E-A363-7359F38500BF}" srcOrd="3" destOrd="0" presId="urn:microsoft.com/office/officeart/2018/2/layout/IconVerticalSolidList"/>
    <dgm:cxn modelId="{D0C79762-7345-4336-9AEB-DCE584E320F7}" type="presParOf" srcId="{B11EA4FD-9931-4107-95D3-440746F95717}" destId="{3BB90E73-F31A-4C7E-9BCD-1E34CA6C146E}" srcOrd="3" destOrd="0" presId="urn:microsoft.com/office/officeart/2018/2/layout/IconVerticalSolidList"/>
    <dgm:cxn modelId="{D47BD810-95FC-4E0B-B4CB-357A07F42105}" type="presParOf" srcId="{B11EA4FD-9931-4107-95D3-440746F95717}" destId="{1E683B8A-746B-4646-AACE-F683C3666D93}" srcOrd="4" destOrd="0" presId="urn:microsoft.com/office/officeart/2018/2/layout/IconVerticalSolidList"/>
    <dgm:cxn modelId="{2E0C9BE2-77CF-468B-BA95-C77BBAE8AB62}" type="presParOf" srcId="{1E683B8A-746B-4646-AACE-F683C3666D93}" destId="{CCAECC0F-6C04-41E1-9318-C69C839DF8EB}" srcOrd="0" destOrd="0" presId="urn:microsoft.com/office/officeart/2018/2/layout/IconVerticalSolidList"/>
    <dgm:cxn modelId="{7F40554B-F7C5-412D-9A0B-66B4CCEB7539}" type="presParOf" srcId="{1E683B8A-746B-4646-AACE-F683C3666D93}" destId="{0E62992C-F7A0-4125-A84D-789915E997A8}" srcOrd="1" destOrd="0" presId="urn:microsoft.com/office/officeart/2018/2/layout/IconVerticalSolidList"/>
    <dgm:cxn modelId="{BCBFDDC5-3325-4B6D-B628-E39559AF843D}" type="presParOf" srcId="{1E683B8A-746B-4646-AACE-F683C3666D93}" destId="{2EED08FC-19A8-4420-99FE-C4F6B2A2C840}" srcOrd="2" destOrd="0" presId="urn:microsoft.com/office/officeart/2018/2/layout/IconVerticalSolidList"/>
    <dgm:cxn modelId="{993EF5AB-10D6-4B9B-9925-89D0BEF47D2E}" type="presParOf" srcId="{1E683B8A-746B-4646-AACE-F683C3666D93}" destId="{A245F09F-8623-4619-AE65-73AF9D3DE0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06E8D-FFD5-42CC-B0CE-8E5B03EFE219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0C89B-8A0B-4DE5-911C-37B60948450A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E8EDB-462B-424F-85D0-482EA94FB576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Academic papers are crucial for knowledge dissemination and research advancement.</a:t>
          </a:r>
        </a:p>
      </dsp:txBody>
      <dsp:txXfrm>
        <a:off x="1834517" y="469890"/>
        <a:ext cx="3148942" cy="1335915"/>
      </dsp:txXfrm>
    </dsp:sp>
    <dsp:sp modelId="{F66DE8C0-F9A6-43A5-953F-71F1BD561CE4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D97BF-0EAC-41A4-B5A1-49160A828DEE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D9EC78-181E-45C9-84FC-BECD8EF54098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 common issue in academic writing involves including citations that are weak or irrelevant.</a:t>
          </a:r>
        </a:p>
      </dsp:txBody>
      <dsp:txXfrm>
        <a:off x="7154322" y="469890"/>
        <a:ext cx="3148942" cy="1335915"/>
      </dsp:txXfrm>
    </dsp:sp>
    <dsp:sp modelId="{E2064011-89C0-4B50-AFCE-38CAA1482267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9C320B-E0B4-4EDB-83BB-3844FCA822BD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EB150C-159A-4516-9A60-0A9CAA574980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These citations do not contribute meaningfully to the content or purpose of the paper.</a:t>
          </a:r>
        </a:p>
      </dsp:txBody>
      <dsp:txXfrm>
        <a:off x="1834517" y="2545532"/>
        <a:ext cx="3148942" cy="1335915"/>
      </dsp:txXfrm>
    </dsp:sp>
    <dsp:sp modelId="{585B1320-A4A8-4B98-B722-6649F8BE6E48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2D4500-774F-41EF-A4E2-FFC2E16EC6C8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F0E0A-0F22-4DAA-8341-008E54B06849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 use of such citations negatively affects the quality and relevance of academic papers.</a:t>
          </a:r>
        </a:p>
      </dsp:txBody>
      <dsp:txXfrm>
        <a:off x="7154322" y="2545532"/>
        <a:ext cx="3148942" cy="1335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D2FA1-0BFD-4718-8577-EC3B6FDE1B75}">
      <dsp:nvSpPr>
        <dsp:cNvPr id="0" name=""/>
        <dsp:cNvSpPr/>
      </dsp:nvSpPr>
      <dsp:spPr>
        <a:xfrm>
          <a:off x="0" y="543"/>
          <a:ext cx="8631802" cy="12720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E2EDE-4238-436F-A1BA-E5A590484800}">
      <dsp:nvSpPr>
        <dsp:cNvPr id="0" name=""/>
        <dsp:cNvSpPr/>
      </dsp:nvSpPr>
      <dsp:spPr>
        <a:xfrm>
          <a:off x="384795" y="286755"/>
          <a:ext cx="699628" cy="699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FF2C06-811A-4363-92FC-5D394F712B14}">
      <dsp:nvSpPr>
        <dsp:cNvPr id="0" name=""/>
        <dsp:cNvSpPr/>
      </dsp:nvSpPr>
      <dsp:spPr>
        <a:xfrm>
          <a:off x="1469219" y="543"/>
          <a:ext cx="7162582" cy="1272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625" tIns="134625" rIns="134625" bIns="13462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ACE</a:t>
          </a:r>
          <a:r>
            <a:rPr lang="en-US" sz="2100" kern="1200" dirty="0"/>
            <a:t> approach utilize an Ant Colony Optimization (ACO) to construct a </a:t>
          </a:r>
          <a:r>
            <a:rPr lang="en-US" sz="2100" i="1" kern="1200" dirty="0"/>
            <a:t>multi-level network embedding </a:t>
          </a:r>
          <a:r>
            <a:rPr lang="en-US" sz="2100" kern="1200" dirty="0"/>
            <a:t>while capturing the coarsened graphs’ properties at each layer. </a:t>
          </a:r>
        </a:p>
      </dsp:txBody>
      <dsp:txXfrm>
        <a:off x="1469219" y="543"/>
        <a:ext cx="7162582" cy="1272051"/>
      </dsp:txXfrm>
    </dsp:sp>
    <dsp:sp modelId="{8F5683A5-F514-46A3-9561-22F20FB8AECE}">
      <dsp:nvSpPr>
        <dsp:cNvPr id="0" name=""/>
        <dsp:cNvSpPr/>
      </dsp:nvSpPr>
      <dsp:spPr>
        <a:xfrm>
          <a:off x="0" y="1590607"/>
          <a:ext cx="8631802" cy="12720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DEE1DF-DFBB-4263-96CC-9040418E1567}">
      <dsp:nvSpPr>
        <dsp:cNvPr id="0" name=""/>
        <dsp:cNvSpPr/>
      </dsp:nvSpPr>
      <dsp:spPr>
        <a:xfrm>
          <a:off x="384795" y="1876819"/>
          <a:ext cx="699628" cy="699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E9985-7633-4D23-BB53-8828ABF74A2D}">
      <dsp:nvSpPr>
        <dsp:cNvPr id="0" name=""/>
        <dsp:cNvSpPr/>
      </dsp:nvSpPr>
      <dsp:spPr>
        <a:xfrm>
          <a:off x="1469219" y="1590607"/>
          <a:ext cx="7162582" cy="1272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625" tIns="134625" rIns="134625" bIns="13462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ACE can be used with any basic embedding algorithm in its process and in our research plan, </a:t>
          </a:r>
          <a:r>
            <a:rPr lang="en-US" sz="2100" b="1" kern="1200" dirty="0"/>
            <a:t>node2vec</a:t>
          </a:r>
          <a:r>
            <a:rPr lang="en-US" sz="2100" kern="1200" dirty="0"/>
            <a:t>.</a:t>
          </a:r>
        </a:p>
      </dsp:txBody>
      <dsp:txXfrm>
        <a:off x="1469219" y="1590607"/>
        <a:ext cx="7162582" cy="1272051"/>
      </dsp:txXfrm>
    </dsp:sp>
    <dsp:sp modelId="{9C15C5D2-5002-4071-89CF-EED516223933}">
      <dsp:nvSpPr>
        <dsp:cNvPr id="0" name=""/>
        <dsp:cNvSpPr/>
      </dsp:nvSpPr>
      <dsp:spPr>
        <a:xfrm>
          <a:off x="0" y="3180672"/>
          <a:ext cx="8631802" cy="12720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8AA7E8-9EB5-44A1-AF83-F8A0DB32E479}">
      <dsp:nvSpPr>
        <dsp:cNvPr id="0" name=""/>
        <dsp:cNvSpPr/>
      </dsp:nvSpPr>
      <dsp:spPr>
        <a:xfrm>
          <a:off x="384795" y="3466883"/>
          <a:ext cx="699628" cy="699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785E30-9A11-4DCA-8D14-CF23D88E4CB5}">
      <dsp:nvSpPr>
        <dsp:cNvPr id="0" name=""/>
        <dsp:cNvSpPr/>
      </dsp:nvSpPr>
      <dsp:spPr>
        <a:xfrm>
          <a:off x="1469219" y="3180672"/>
          <a:ext cx="7162582" cy="1272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625" tIns="134625" rIns="134625" bIns="13462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Graph based on the </a:t>
          </a:r>
          <a:r>
            <a:rPr lang="en-US" sz="2100" b="1" kern="1200" dirty="0"/>
            <a:t>CORA dataset</a:t>
          </a:r>
          <a:r>
            <a:rPr lang="en-US" sz="2100" kern="1200" dirty="0"/>
            <a:t>.</a:t>
          </a:r>
        </a:p>
      </dsp:txBody>
      <dsp:txXfrm>
        <a:off x="1469219" y="3180672"/>
        <a:ext cx="7162582" cy="12720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46C53-9C28-487D-BF0E-249DC7C824DB}">
      <dsp:nvSpPr>
        <dsp:cNvPr id="0" name=""/>
        <dsp:cNvSpPr/>
      </dsp:nvSpPr>
      <dsp:spPr>
        <a:xfrm>
          <a:off x="0" y="502"/>
          <a:ext cx="7448385" cy="11766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6D652-E5C9-4B8F-9578-3D6D20C4BD82}">
      <dsp:nvSpPr>
        <dsp:cNvPr id="0" name=""/>
        <dsp:cNvSpPr/>
      </dsp:nvSpPr>
      <dsp:spPr>
        <a:xfrm>
          <a:off x="355927" y="265242"/>
          <a:ext cx="647140" cy="6471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98A6A-037B-4127-85EF-4F3A5F3A33A3}">
      <dsp:nvSpPr>
        <dsp:cNvPr id="0" name=""/>
        <dsp:cNvSpPr/>
      </dsp:nvSpPr>
      <dsp:spPr>
        <a:xfrm>
          <a:off x="1358994" y="502"/>
          <a:ext cx="6089390" cy="1176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26" tIns="124526" rIns="124526" bIns="1245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main challenge lies in determining the relationship between nodes in a graph. In an undirected graph, the local context of two nodes can be described by a set of closed loops.</a:t>
          </a:r>
        </a:p>
      </dsp:txBody>
      <dsp:txXfrm>
        <a:off x="1358994" y="502"/>
        <a:ext cx="6089390" cy="1176618"/>
      </dsp:txXfrm>
    </dsp:sp>
    <dsp:sp modelId="{3614F560-8249-4B56-816B-898749C3C29C}">
      <dsp:nvSpPr>
        <dsp:cNvPr id="0" name=""/>
        <dsp:cNvSpPr/>
      </dsp:nvSpPr>
      <dsp:spPr>
        <a:xfrm>
          <a:off x="0" y="1471276"/>
          <a:ext cx="7448385" cy="11766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1F860A-EAC0-4F1D-B2B8-556D43CF750C}">
      <dsp:nvSpPr>
        <dsp:cNvPr id="0" name=""/>
        <dsp:cNvSpPr/>
      </dsp:nvSpPr>
      <dsp:spPr>
        <a:xfrm>
          <a:off x="355927" y="1736015"/>
          <a:ext cx="647140" cy="6471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F0D80-FDC0-436E-A363-7359F38500BF}">
      <dsp:nvSpPr>
        <dsp:cNvPr id="0" name=""/>
        <dsp:cNvSpPr/>
      </dsp:nvSpPr>
      <dsp:spPr>
        <a:xfrm>
          <a:off x="1358994" y="1471276"/>
          <a:ext cx="6089390" cy="1176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26" tIns="124526" rIns="124526" bIns="1245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higher number of loops that include both nodes suggests a stronger relationship. Similarly, smaller loops indicate a closer relationship between the nodes.</a:t>
          </a:r>
        </a:p>
      </dsp:txBody>
      <dsp:txXfrm>
        <a:off x="1358994" y="1471276"/>
        <a:ext cx="6089390" cy="1176618"/>
      </dsp:txXfrm>
    </dsp:sp>
    <dsp:sp modelId="{CCAECC0F-6C04-41E1-9318-C69C839DF8EB}">
      <dsp:nvSpPr>
        <dsp:cNvPr id="0" name=""/>
        <dsp:cNvSpPr/>
      </dsp:nvSpPr>
      <dsp:spPr>
        <a:xfrm>
          <a:off x="0" y="2942050"/>
          <a:ext cx="7448385" cy="11766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62992C-F7A0-4125-A84D-789915E997A8}">
      <dsp:nvSpPr>
        <dsp:cNvPr id="0" name=""/>
        <dsp:cNvSpPr/>
      </dsp:nvSpPr>
      <dsp:spPr>
        <a:xfrm>
          <a:off x="355927" y="3206789"/>
          <a:ext cx="647140" cy="6471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45F09F-8623-4619-AE65-73AF9D3DE04B}">
      <dsp:nvSpPr>
        <dsp:cNvPr id="0" name=""/>
        <dsp:cNvSpPr/>
      </dsp:nvSpPr>
      <dsp:spPr>
        <a:xfrm>
          <a:off x="1358994" y="2942050"/>
          <a:ext cx="6089390" cy="1176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26" tIns="124526" rIns="124526" bIns="1245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 identify the close connections defined by loops, it is suggested to use an ant colony optimization (ACO) based </a:t>
          </a:r>
          <a:r>
            <a:rPr lang="en-US" sz="1600" i="1" kern="1200" dirty="0"/>
            <a:t>Ant Colony Walking</a:t>
          </a:r>
          <a:r>
            <a:rPr lang="en-US" sz="1600" kern="1200" dirty="0"/>
            <a:t> algorithm.</a:t>
          </a:r>
        </a:p>
      </dsp:txBody>
      <dsp:txXfrm>
        <a:off x="1358994" y="2942050"/>
        <a:ext cx="6089390" cy="1176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47DDC8-49C5-4A94-92DC-0EAD7EFF20A1}" type="datetimeFigureOut">
              <a:rPr lang="en-US" smtClean="0"/>
              <a:t>21-Sep-24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1A8E0-EC1A-4025-8366-FA5D3182A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04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1A8E0-EC1A-4025-8366-FA5D3182A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68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2A669-A851-45C7-FEA3-6BC5E6121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CF7C1-4161-6BC3-09DD-73EACF952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9F8C3-BEEC-FD82-8D9B-0B285BA27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091C-A403-40C1-8621-E2CFE7304B53}" type="datetimeFigureOut">
              <a:rPr lang="en-US" smtClean="0"/>
              <a:t>21-Sep-24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EE40-7DE6-F1E8-1EA8-4BACDD743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05948-4A4C-87A7-F4C7-03DD1DF9D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195-3DF6-4F0B-AD48-231DE155A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2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9435C-CE50-0A1C-286D-A3880F71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A2E0B1-CF98-DD75-D7B6-F31E46314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242C0-20B8-23D1-DC18-2AC56779A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091C-A403-40C1-8621-E2CFE7304B53}" type="datetimeFigureOut">
              <a:rPr lang="en-US" smtClean="0"/>
              <a:t>21-Sep-24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B623C-DFDC-2AD8-5A87-26C332DEA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8B908-DEE0-6CD1-0F36-262D71E70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195-3DF6-4F0B-AD48-231DE155A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4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00DBA2-69BF-C194-967A-A1368251FF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C8B0C8-A340-26DD-402C-751B6F72E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B65C-A0DA-68F1-1FF9-6F725CCFC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091C-A403-40C1-8621-E2CFE7304B53}" type="datetimeFigureOut">
              <a:rPr lang="en-US" smtClean="0"/>
              <a:t>21-Sep-24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93365-77D2-3101-76D0-11589E862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B2834-6E32-E014-78DF-5876B4D29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195-3DF6-4F0B-AD48-231DE155A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06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89794-F626-AF3C-F2BF-AC70C7BCE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4297A-2173-0173-D5F4-D8D0846E9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4CA90-A0E9-222F-C23C-8D67EF1BC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091C-A403-40C1-8621-E2CFE7304B53}" type="datetimeFigureOut">
              <a:rPr lang="en-US" smtClean="0"/>
              <a:t>21-Sep-24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891D4-6172-4EEE-4EEF-3B6C153C4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8BA7F-747F-1576-17F1-86890E26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195-3DF6-4F0B-AD48-231DE155A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9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E759-99C7-DBA3-1C8C-73837B86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43E57-B1B4-D21B-5A76-C880EBBA2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7D405-4C8B-DB4D-627B-F80C24AF9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091C-A403-40C1-8621-E2CFE7304B53}" type="datetimeFigureOut">
              <a:rPr lang="en-US" smtClean="0"/>
              <a:t>21-Sep-24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C7FCB-5236-C326-76C5-7C6269C77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1B4AC-4E37-AA78-87D0-690C77D1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195-3DF6-4F0B-AD48-231DE155A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98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F1C3-268A-3DF3-84A6-345827D4F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E19DE-7F78-A8BF-3AB6-FEB2086F54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3FA9C-3E95-C19E-1B96-07A23DD67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24023-D508-9D50-1EAC-7A5870049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091C-A403-40C1-8621-E2CFE7304B53}" type="datetimeFigureOut">
              <a:rPr lang="en-US" smtClean="0"/>
              <a:t>21-Sep-24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E7942-2825-F8A7-906C-3EFDCED2A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084A1-8792-1CD9-5340-2335D68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195-3DF6-4F0B-AD48-231DE155A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8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908D-DFCF-69D8-772B-5841E38EA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EA394-6A3F-D263-6CFE-EF09B303A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99F3E-F0FF-3861-1B32-E7FADF0CD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7217E-3F85-13D5-2A90-F7B825E7E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191D22-CC3C-BDA8-7BE4-8602504F6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7391BB-D6B9-9256-39E6-218EEBC1B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091C-A403-40C1-8621-E2CFE7304B53}" type="datetimeFigureOut">
              <a:rPr lang="en-US" smtClean="0"/>
              <a:t>21-Sep-24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F8FE9D-F554-0243-432B-520A4348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25BBF7-5CCD-AFB1-FB58-83FE6590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195-3DF6-4F0B-AD48-231DE155A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70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7EC69-8CD4-0EE9-A90D-F81C833D9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75A28C-364C-7955-95EE-F305A5E6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091C-A403-40C1-8621-E2CFE7304B53}" type="datetimeFigureOut">
              <a:rPr lang="en-US" smtClean="0"/>
              <a:t>21-Sep-24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20715-DE93-C463-0BF1-F7ED45C22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BF78A-2350-ACE5-7578-84FE5A9E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195-3DF6-4F0B-AD48-231DE155A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44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0CE1ED-24FF-3291-7AC4-A8EDCD477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091C-A403-40C1-8621-E2CFE7304B53}" type="datetimeFigureOut">
              <a:rPr lang="en-US" smtClean="0"/>
              <a:t>21-Sep-24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C500A2-C060-88BF-78BE-24A4B9F2D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9E48C-1B9F-4D33-110E-D5D249415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195-3DF6-4F0B-AD48-231DE155A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32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F1FB-D421-21FF-EE4E-2CCDB3F67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667AD-1403-7F68-42CD-0A54AAE8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CA208F-9610-D514-353A-A50BDE4A5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ABB8C-D026-36B1-27DF-145C6653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091C-A403-40C1-8621-E2CFE7304B53}" type="datetimeFigureOut">
              <a:rPr lang="en-US" smtClean="0"/>
              <a:t>21-Sep-24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3C844-7E4D-A512-B160-9FCB4F9AA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8C478D-9314-5D77-5C24-3B9582BD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195-3DF6-4F0B-AD48-231DE155A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18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B072-E092-0911-44A4-6A881069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9D6CC-E88A-A9FF-6ACA-90EACB4EAE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6A605-C014-7DB7-6A39-1003D0FCF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23628-F8DF-9413-EB98-4141CE684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091C-A403-40C1-8621-E2CFE7304B53}" type="datetimeFigureOut">
              <a:rPr lang="en-US" smtClean="0"/>
              <a:t>21-Sep-24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77FD2-45B1-03B9-9D75-8B7FE207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1D3FF-20E5-9004-D44F-AC972411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195-3DF6-4F0B-AD48-231DE155A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89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45CA9E-2912-C3BC-ED19-61B4C60B2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A9728-B9E5-2EBA-89F4-1FB98B23A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966E8-6166-DC9C-3C68-A0930D762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EF091C-A403-40C1-8621-E2CFE7304B53}" type="datetimeFigureOut">
              <a:rPr lang="en-US" smtClean="0"/>
              <a:t>21-Sep-24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C5FF5-0C58-99C9-E013-D5F380EE0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269B0-03F1-C0BD-3849-50CD2B25C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A3A195-3DF6-4F0B-AD48-231DE155A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03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slide" Target="slide11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4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30.png"/><Relationship Id="rId3" Type="http://schemas.openxmlformats.org/officeDocument/2006/relationships/slide" Target="slide8.xml"/><Relationship Id="rId7" Type="http://schemas.openxmlformats.org/officeDocument/2006/relationships/image" Target="../media/image210.png"/><Relationship Id="rId12" Type="http://schemas.openxmlformats.org/officeDocument/2006/relationships/slide" Target="slide21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image" Target="../media/image24.png"/><Relationship Id="rId5" Type="http://schemas.openxmlformats.org/officeDocument/2006/relationships/image" Target="../media/image22.png"/><Relationship Id="rId10" Type="http://schemas.openxmlformats.org/officeDocument/2006/relationships/image" Target="../media/image220.png"/><Relationship Id="rId4" Type="http://schemas.openxmlformats.org/officeDocument/2006/relationships/image" Target="../media/image21.png"/><Relationship Id="rId9" Type="http://schemas.openxmlformats.org/officeDocument/2006/relationships/slide" Target="slide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5929-3233-415B-BF64-4AA1B6C42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306" y="2873478"/>
            <a:ext cx="6784196" cy="923110"/>
          </a:xfrm>
        </p:spPr>
        <p:txBody>
          <a:bodyPr anchor="b">
            <a:noAutofit/>
          </a:bodyPr>
          <a:lstStyle/>
          <a:p>
            <a:r>
              <a:rPr lang="en-US" sz="3000" b="1" i="0" u="none" strike="noStrike" dirty="0">
                <a:solidFill>
                  <a:srgbClr val="000000"/>
                </a:solidFill>
                <a:effectLst/>
              </a:rPr>
              <a:t>Citation Prediction using </a:t>
            </a:r>
            <a:br>
              <a:rPr lang="en-US" sz="3000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3000" b="1" i="0" u="none" strike="noStrike" dirty="0">
                <a:solidFill>
                  <a:srgbClr val="000000"/>
                </a:solidFill>
                <a:effectLst/>
              </a:rPr>
              <a:t>Ant Colony based Multi-Level</a:t>
            </a:r>
            <a:br>
              <a:rPr lang="en-US" sz="3000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3000" b="1" i="0" u="none" strike="noStrike" dirty="0">
                <a:solidFill>
                  <a:srgbClr val="000000"/>
                </a:solidFill>
                <a:effectLst/>
              </a:rPr>
              <a:t>Network Embedding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72A46-4E7C-B4FD-6DB4-912AF7953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67474" y="1626856"/>
            <a:ext cx="9163757" cy="450447"/>
          </a:xfrm>
        </p:spPr>
        <p:txBody>
          <a:bodyPr anchor="ctr">
            <a:norm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Capstone Project Phase A 24-2-D-19</a:t>
            </a:r>
            <a:endParaRPr lang="en-US" sz="2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36E08-80A7-773E-0C3E-6B4BC6FB78D2}"/>
              </a:ext>
            </a:extLst>
          </p:cNvPr>
          <p:cNvSpPr txBox="1"/>
          <p:nvPr/>
        </p:nvSpPr>
        <p:spPr>
          <a:xfrm>
            <a:off x="866404" y="4492756"/>
            <a:ext cx="6096000" cy="216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Bef>
                <a:spcPts val="0"/>
              </a:spcBef>
              <a:spcAft>
                <a:spcPts val="8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+mj-lt"/>
              </a:rPr>
              <a:t>Yoni Azeraf - 209459239</a:t>
            </a:r>
            <a:endParaRPr lang="en-US" b="0" dirty="0">
              <a:effectLst/>
              <a:latin typeface="+mj-lt"/>
            </a:endParaRPr>
          </a:p>
          <a:p>
            <a:pPr algn="ctr" rtl="1">
              <a:spcBef>
                <a:spcPts val="0"/>
              </a:spcBef>
              <a:spcAft>
                <a:spcPts val="8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+mj-lt"/>
              </a:rPr>
              <a:t> Itamar Kraus - 318304763</a:t>
            </a:r>
            <a:endParaRPr lang="en-US" b="0" dirty="0">
              <a:effectLst/>
              <a:latin typeface="+mj-lt"/>
            </a:endParaRPr>
          </a:p>
          <a:p>
            <a:pPr algn="ctr" rtl="0"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Supervisor: </a:t>
            </a:r>
            <a:endParaRPr lang="en-US" b="0" dirty="0">
              <a:effectLst/>
              <a:latin typeface="+mj-lt"/>
            </a:endParaRPr>
          </a:p>
          <a:p>
            <a:pPr algn="ctr" rtl="1"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Dvora Toledano Kitai</a:t>
            </a:r>
            <a:endParaRPr lang="en-US" b="0" dirty="0">
              <a:effectLst/>
              <a:latin typeface="+mj-lt"/>
            </a:endParaRPr>
          </a:p>
          <a:p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F5EC55F-C3F5-4070-8906-D98226BEF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508" y="-170088"/>
            <a:ext cx="7198175" cy="7198175"/>
          </a:xfrm>
          <a:prstGeom prst="rect">
            <a:avLst/>
          </a:prstGeom>
          <a:noFill/>
          <a:effectLst>
            <a:outerShdw blurRad="4572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3566E810-B44D-8884-A629-95E03B12D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43" y="368900"/>
            <a:ext cx="4739786" cy="112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21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59946-682F-EB28-0944-D74D4C8AC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261" y="118967"/>
            <a:ext cx="10515600" cy="1325563"/>
          </a:xfrm>
        </p:spPr>
        <p:txBody>
          <a:bodyPr/>
          <a:lstStyle/>
          <a:p>
            <a:r>
              <a:rPr lang="en-US" sz="4400" dirty="0"/>
              <a:t>Proposed Research Plan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70CC53-C4D6-5A56-D1C4-FE908C12B4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077" y="3122195"/>
                <a:ext cx="8452495" cy="4351338"/>
              </a:xfrm>
            </p:spPr>
            <p:txBody>
              <a:bodyPr/>
              <a:lstStyle/>
              <a:p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</a:rPr>
                  <a:t>The statistical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u="none" strike="noStrike" smtClean="0">
                            <a:solidFill>
                              <a:srgbClr val="000000"/>
                            </a:solidFill>
                            <a:effectLst/>
                          </a:rPr>
                        </m:ctrlPr>
                      </m:sSubPr>
                      <m:e>
                        <m:r>
                          <a:rPr lang="en-US" sz="2000" b="0" i="1" u="none" strike="noStrike" smtClean="0">
                            <a:solidFill>
                              <a:srgbClr val="000000"/>
                            </a:solidFill>
                            <a:effectLst/>
                          </a:rPr>
                          <m:t>𝑀</m:t>
                        </m:r>
                      </m:e>
                      <m:sub>
                        <m:r>
                          <a:rPr lang="en-US" sz="2000" b="0" i="1" u="none" strike="noStrike" smtClean="0">
                            <a:solidFill>
                              <a:srgbClr val="000000"/>
                            </a:solidFill>
                            <a:effectLst/>
                          </a:rPr>
                          <m:t>𝑠𝑡𝑎𝑡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</a:rPr>
                  <a:t> and a predefined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u="none" strike="noStrike" dirty="0" smtClean="0">
                            <a:solidFill>
                              <a:srgbClr val="000000"/>
                            </a:solidFill>
                            <a:effectLst/>
                          </a:rPr>
                        </m:ctrlPr>
                      </m:sSubPr>
                      <m:e>
                        <m:r>
                          <a:rPr lang="en-US" sz="2000" b="0" i="1" u="none" strike="noStrike" dirty="0" smtClean="0">
                            <a:solidFill>
                              <a:srgbClr val="000000"/>
                            </a:solidFill>
                            <a:effectLst/>
                          </a:rPr>
                          <m:t>𝑡</m:t>
                        </m:r>
                      </m:e>
                      <m:sub>
                        <m:r>
                          <a:rPr lang="en-US" sz="2000" b="0" i="1" u="none" strike="noStrike" dirty="0" smtClean="0">
                            <a:solidFill>
                              <a:srgbClr val="000000"/>
                            </a:solidFill>
                            <a:effectLst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</a:rPr>
                  <a:t> allows us to discern which nodes are closer to each other and which are less so.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u="none" strike="noStrike" dirty="0" smtClean="0">
                            <a:solidFill>
                              <a:srgbClr val="000000"/>
                            </a:solidFill>
                            <a:effectLst/>
                          </a:rPr>
                        </m:ctrlPr>
                      </m:sSubPr>
                      <m:e>
                        <m:r>
                          <a:rPr lang="en-US" sz="2000" b="0" i="1" u="none" strike="noStrike" dirty="0" smtClean="0">
                            <a:solidFill>
                              <a:srgbClr val="000000"/>
                            </a:solidFill>
                            <a:effectLst/>
                          </a:rPr>
                          <m:t>𝑠</m:t>
                        </m:r>
                      </m:e>
                      <m:sub>
                        <m:r>
                          <a:rPr lang="en-US" sz="2000" b="0" i="1" u="none" strike="noStrike" dirty="0" smtClean="0">
                            <a:solidFill>
                              <a:srgbClr val="000000"/>
                            </a:solidFill>
                            <a:effectLst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rgbClr val="000000"/>
                            </a:solidFill>
                          </a:rPr>
                          <m:t>𝑡</m:t>
                        </m:r>
                      </m:e>
                      <m:sub>
                        <m:r>
                          <a:rPr lang="en-US" sz="2000" i="1" dirty="0" smtClean="0">
                            <a:solidFill>
                              <a:srgbClr val="000000"/>
                            </a:solidFill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indicates that those pairs of nodes have a weak relation and, vice versa.</a:t>
                </a:r>
              </a:p>
              <a:p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</a:rPr>
                  <a:t>Based on these metrics, nodes in the graph which are linked by an edge </a:t>
                </a:r>
                <a14:m>
                  <m:oMath xmlns:m="http://schemas.openxmlformats.org/officeDocument/2006/math">
                    <m:r>
                      <a:rPr lang="en-US" sz="2000" b="0" i="1" u="none" strike="noStrike" dirty="0" smtClean="0">
                        <a:solidFill>
                          <a:srgbClr val="000000"/>
                        </a:solidFill>
                        <a:effectLst/>
                      </a:rPr>
                      <m:t>𝑒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</a:rPr>
                  <a:t> that have a weak relation, </a:t>
                </a:r>
                <a14:m>
                  <m:oMath xmlns:m="http://schemas.openxmlformats.org/officeDocument/2006/math">
                    <m:r>
                      <a:rPr lang="en-US" sz="2000" b="0" i="1" u="none" strike="noStrike" dirty="0" smtClean="0">
                        <a:solidFill>
                          <a:srgbClr val="000000"/>
                        </a:solidFill>
                        <a:effectLst/>
                      </a:rPr>
                      <m:t>𝑒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</a:rPr>
                  <a:t> will be considered irrelevant.</a:t>
                </a:r>
                <a:br>
                  <a:rPr lang="en-US" sz="2000" b="0" i="0" u="none" strike="noStrike" dirty="0">
                    <a:solidFill>
                      <a:srgbClr val="000000"/>
                    </a:solidFill>
                    <a:effectLst/>
                  </a:rPr>
                </a:br>
                <a:endParaRPr lang="en-US" sz="2000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rtl="0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</a:rPr>
                  <a:t>Consequently, we can refine the CORA graph and create a new graph by removing irrelevant edges (citations), thereby ensuring the new graph reflects only strong, reliable connections between nodes.</a:t>
                </a:r>
                <a:endParaRPr lang="en-US" sz="2000" b="0" dirty="0">
                  <a:effectLst/>
                </a:endParaRPr>
              </a:p>
              <a:p>
                <a:pPr marL="0" indent="0">
                  <a:buNone/>
                </a:pPr>
                <a:br>
                  <a:rPr lang="en-US" sz="18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70CC53-C4D6-5A56-D1C4-FE908C12B4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077" y="3122195"/>
                <a:ext cx="8452495" cy="4351338"/>
              </a:xfrm>
              <a:blipFill>
                <a:blip r:embed="rId2"/>
                <a:stretch>
                  <a:fillRect l="-649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3B5A649-5E8A-60F8-62AE-0E2AA1D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867" y="3214501"/>
            <a:ext cx="3015133" cy="2535849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741933E3-2793-B063-A9FA-E00FF9C658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5195332"/>
                  </p:ext>
                </p:extLst>
              </p:nvPr>
            </p:nvGraphicFramePr>
            <p:xfrm>
              <a:off x="9233794" y="117159"/>
              <a:ext cx="2797384" cy="1573529"/>
            </p:xfrm>
            <a:graphic>
              <a:graphicData uri="http://schemas.microsoft.com/office/powerpoint/2016/slidezoom">
                <pslz:sldZm>
                  <pslz:sldZmObj sldId="281" cId="1251702877">
                    <pslz:zmPr id="{D22DDC83-A177-4683-9C5A-ADB1997E1DCA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97384" cy="15735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41933E3-2793-B063-A9FA-E00FF9C658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33794" y="117159"/>
                <a:ext cx="2797384" cy="15735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3E38D3D-FC66-590D-C88F-CC7B4DA7178F}"/>
              </a:ext>
            </a:extLst>
          </p:cNvPr>
          <p:cNvSpPr/>
          <p:nvPr/>
        </p:nvSpPr>
        <p:spPr>
          <a:xfrm>
            <a:off x="1523646" y="1560136"/>
            <a:ext cx="1797450" cy="964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Calculate statistical information</a:t>
            </a:r>
            <a:endParaRPr lang="en-US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14C9540-0D33-C000-9E5B-06EA354D1875}"/>
                  </a:ext>
                </a:extLst>
              </p:cNvPr>
              <p:cNvSpPr/>
              <p:nvPr/>
            </p:nvSpPr>
            <p:spPr>
              <a:xfrm>
                <a:off x="4260586" y="1581857"/>
                <a:ext cx="1245926" cy="94606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0" i="0" u="none" strike="noStrike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Binary classification based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u="none" strike="noStrike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u="none" strike="noStrike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u="none" strike="noStrike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14C9540-0D33-C000-9E5B-06EA354D1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586" y="1581857"/>
                <a:ext cx="1245926" cy="946062"/>
              </a:xfrm>
              <a:prstGeom prst="rect">
                <a:avLst/>
              </a:prstGeom>
              <a:blipFill>
                <a:blip r:embed="rId6"/>
                <a:stretch>
                  <a:fillRect b="-4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38429EE7-FED3-9FA7-FE8F-5DF3C6CC4E02}"/>
              </a:ext>
            </a:extLst>
          </p:cNvPr>
          <p:cNvSpPr/>
          <p:nvPr/>
        </p:nvSpPr>
        <p:spPr>
          <a:xfrm>
            <a:off x="6502213" y="1581857"/>
            <a:ext cx="1098982" cy="9460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</a:rPr>
              <a:t>Remove Edges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2C2DFAB-5174-F5A3-9EF9-ABC1CFD9F67A}"/>
              </a:ext>
            </a:extLst>
          </p:cNvPr>
          <p:cNvSpPr/>
          <p:nvPr/>
        </p:nvSpPr>
        <p:spPr>
          <a:xfrm>
            <a:off x="3404392" y="1826641"/>
            <a:ext cx="758272" cy="43163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23ACED3-D3A7-58F3-BF86-930437643572}"/>
              </a:ext>
            </a:extLst>
          </p:cNvPr>
          <p:cNvSpPr/>
          <p:nvPr/>
        </p:nvSpPr>
        <p:spPr>
          <a:xfrm>
            <a:off x="5604434" y="1839071"/>
            <a:ext cx="758272" cy="43163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5325BBB-ED02-9A66-2B50-0D84A0CF150E}"/>
              </a:ext>
            </a:extLst>
          </p:cNvPr>
          <p:cNvSpPr/>
          <p:nvPr/>
        </p:nvSpPr>
        <p:spPr>
          <a:xfrm>
            <a:off x="7695698" y="1859874"/>
            <a:ext cx="758272" cy="43163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568B22-E935-142A-D94F-1C440B6A14A6}"/>
                  </a:ext>
                </a:extLst>
              </p:cNvPr>
              <p:cNvSpPr txBox="1"/>
              <p:nvPr/>
            </p:nvSpPr>
            <p:spPr>
              <a:xfrm>
                <a:off x="3297225" y="2155150"/>
                <a:ext cx="9144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500" b="0" i="1" dirty="0" smtClean="0">
                              <a:latin typeface="Cambria Math" panose="02040503050406030204" pitchFamily="18" charset="0"/>
                            </a:rPr>
                            <m:t>𝑠𝑡𝑎𝑡</m:t>
                          </m:r>
                        </m:sub>
                      </m:sSub>
                    </m:oMath>
                  </m:oMathPara>
                </a14:m>
                <a:endParaRPr lang="en-US" sz="1500" b="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568B22-E935-142A-D94F-1C440B6A1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225" y="2155150"/>
                <a:ext cx="914400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E9D75166-E7D2-3CD0-9461-64304DA3FEAB}"/>
              </a:ext>
            </a:extLst>
          </p:cNvPr>
          <p:cNvSpPr/>
          <p:nvPr/>
        </p:nvSpPr>
        <p:spPr>
          <a:xfrm>
            <a:off x="682078" y="1859874"/>
            <a:ext cx="758272" cy="43163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830458-138C-8AB8-A1E7-B407A46DA2DC}"/>
              </a:ext>
            </a:extLst>
          </p:cNvPr>
          <p:cNvSpPr txBox="1"/>
          <p:nvPr/>
        </p:nvSpPr>
        <p:spPr>
          <a:xfrm>
            <a:off x="5506512" y="2162644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dirty="0"/>
              <a:t>Edges to remove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E08314-45FF-F666-074A-FBA7F933F1AB}"/>
                  </a:ext>
                </a:extLst>
              </p:cNvPr>
              <p:cNvSpPr txBox="1"/>
              <p:nvPr/>
            </p:nvSpPr>
            <p:spPr>
              <a:xfrm>
                <a:off x="8416378" y="1739951"/>
                <a:ext cx="91440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0" dirty="0"/>
                  <a:t>Refined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5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500" b="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E08314-45FF-F666-074A-FBA7F933F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378" y="1739951"/>
                <a:ext cx="914400" cy="784830"/>
              </a:xfrm>
              <a:prstGeom prst="rect">
                <a:avLst/>
              </a:prstGeom>
              <a:blipFill>
                <a:blip r:embed="rId8"/>
                <a:stretch>
                  <a:fillRect l="-2667" t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06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0" grpId="0" animBg="1"/>
      <p:bldP spid="12" grpId="0" animBg="1"/>
      <p:bldP spid="13" grpId="0"/>
      <p:bldP spid="14" grpId="0" animBg="1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28B1-AD50-D0A1-DF64-D82C88F94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748" y="-300797"/>
            <a:ext cx="10515600" cy="1325563"/>
          </a:xfrm>
        </p:spPr>
        <p:txBody>
          <a:bodyPr>
            <a:noAutofit/>
          </a:bodyPr>
          <a:lstStyle/>
          <a:p>
            <a:r>
              <a:rPr lang="en-US" dirty="0"/>
              <a:t>Proposed Research Plan - Pseudo-Code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CDAB6-1962-5BFB-03EC-FA5818C75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5503"/>
            <a:ext cx="10515600" cy="4351338"/>
          </a:xfrm>
        </p:spPr>
        <p:txBody>
          <a:bodyPr/>
          <a:lstStyle/>
          <a:p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CDFB5F-E9CE-28FF-D402-9482EAEC3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06" y="715363"/>
            <a:ext cx="5364936" cy="6057900"/>
          </a:xfrm>
          <a:prstGeom prst="rect">
            <a:avLst/>
          </a:prstGeom>
          <a:effectLst>
            <a:outerShdw blurRad="50800" dist="38100" dir="10800000" algn="r" rotWithShape="0">
              <a:schemeClr val="bg1">
                <a:lumMod val="65000"/>
                <a:alpha val="40000"/>
              </a:scheme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C1026F-FDEA-9CB0-1B0A-AB05F4F2E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854" y="1202475"/>
            <a:ext cx="4573652" cy="4453049"/>
          </a:xfrm>
          <a:prstGeom prst="rect">
            <a:avLst/>
          </a:prstGeom>
          <a:effectLst>
            <a:outerShdw blurRad="50800" dist="38100" dir="10800000" algn="r" rotWithShape="0">
              <a:schemeClr val="bg1">
                <a:lumMod val="6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1702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7C15-4540-BD5B-3E98-117F6A7A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1C49B-F76F-0A5F-05D6-4CD204DBA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5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dirty="0"/>
              <a:t>In order to validate the model, we propose a similar process on artificial graphs that come across from the original citation graph by randomly adding edges and comparing the results of the model to the original graph.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100" dirty="0"/>
              <a:t>To accurately assess the success of the proposed model, we will execute the evaluation plan multiple times and then average the results.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3484B8-B58B-247A-DD52-BA266A73AE9B}"/>
              </a:ext>
            </a:extLst>
          </p:cNvPr>
          <p:cNvSpPr/>
          <p:nvPr/>
        </p:nvSpPr>
        <p:spPr>
          <a:xfrm>
            <a:off x="2293837" y="3277148"/>
            <a:ext cx="1797450" cy="964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</a:rPr>
              <a:t>Randomly adding edges</a:t>
            </a:r>
            <a:endParaRPr lang="en-US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493876A-4ED1-60D6-FFA7-3C46CB9816FA}"/>
                  </a:ext>
                </a:extLst>
              </p:cNvPr>
              <p:cNvSpPr/>
              <p:nvPr/>
            </p:nvSpPr>
            <p:spPr>
              <a:xfrm>
                <a:off x="5030777" y="3298869"/>
                <a:ext cx="1797450" cy="94606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u="none" strike="noStrike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𝑅𝑒𝑠𝑒𝑎𝑟𝑐h𝑃𝑙𝑎𝑛𝐴𝑙𝑔</m:t>
                      </m:r>
                    </m:oMath>
                  </m:oMathPara>
                </a14:m>
                <a:endParaRPr lang="en-US" sz="1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493876A-4ED1-60D6-FFA7-3C46CB9816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777" y="3298869"/>
                <a:ext cx="1797450" cy="9460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2C669D5-848B-36CE-E6E6-C55F2FFB0B2F}"/>
              </a:ext>
            </a:extLst>
          </p:cNvPr>
          <p:cNvSpPr/>
          <p:nvPr/>
        </p:nvSpPr>
        <p:spPr>
          <a:xfrm>
            <a:off x="7823928" y="3326134"/>
            <a:ext cx="1205772" cy="9460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</a:rPr>
              <a:t>Calculate the success rate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37A6267-0276-B519-1BB2-10ACB3530C1C}"/>
              </a:ext>
            </a:extLst>
          </p:cNvPr>
          <p:cNvSpPr/>
          <p:nvPr/>
        </p:nvSpPr>
        <p:spPr>
          <a:xfrm>
            <a:off x="4174583" y="3543653"/>
            <a:ext cx="758272" cy="43163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1B0933C-7A57-CCC6-71D2-6A9839A93911}"/>
              </a:ext>
            </a:extLst>
          </p:cNvPr>
          <p:cNvSpPr/>
          <p:nvPr/>
        </p:nvSpPr>
        <p:spPr>
          <a:xfrm>
            <a:off x="6926149" y="3583348"/>
            <a:ext cx="758272" cy="43163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054CEAA8-BAEE-CA5A-F858-7E0716B17F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1473058"/>
                  </p:ext>
                </p:extLst>
              </p:nvPr>
            </p:nvGraphicFramePr>
            <p:xfrm>
              <a:off x="9682843" y="5376409"/>
              <a:ext cx="2394855" cy="1347106"/>
            </p:xfrm>
            <a:graphic>
              <a:graphicData uri="http://schemas.microsoft.com/office/powerpoint/2016/slidezoom">
                <pslz:sldZm>
                  <pslz:sldZmObj sldId="287" cId="4124284519">
                    <pslz:zmPr id="{F1010CF7-1D63-43BF-83CC-750DCA7083F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94855" cy="134710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54CEAA8-BAEE-CA5A-F858-7E0716B17F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82843" y="5376409"/>
                <a:ext cx="2394855" cy="134710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4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08F73-F8D8-D68B-D37F-28A699E5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plan Pseudo-Code: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9341A2-6A12-41CD-3C4C-5823757CE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73"/>
          <a:stretch/>
        </p:blipFill>
        <p:spPr>
          <a:xfrm>
            <a:off x="2596243" y="1371601"/>
            <a:ext cx="6452349" cy="4872870"/>
          </a:xfrm>
          <a:effectLst>
            <a:outerShdw blurRad="50800" dist="38100" dir="10800000" algn="r" rotWithShape="0">
              <a:schemeClr val="bg1">
                <a:lumMod val="6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4284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7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089" name="Rectangle 308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67C15-4540-BD5B-3E98-117F6A7A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dirty="0"/>
              <a:t>Expected Achievements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171C49B-F76F-0A5F-05D6-4CD204DBA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169" y="2636195"/>
            <a:ext cx="6476215" cy="3613149"/>
          </a:xfrm>
        </p:spPr>
        <p:txBody>
          <a:bodyPr anchor="ctr">
            <a:noAutofit/>
          </a:bodyPr>
          <a:lstStyle/>
          <a:p>
            <a:r>
              <a:rPr lang="en-US" sz="2000" dirty="0"/>
              <a:t>Our project’s main goal is utilizing an Ant Colony based Multi-level Network Embedding (ACE ) to identify irrelevant citations in scholarly articles by capturing the clustering properties of graphs at multiple levels.</a:t>
            </a:r>
          </a:p>
          <a:p>
            <a:r>
              <a:rPr lang="en-US" sz="2000" dirty="0"/>
              <a:t>By creating a citation graph from the CORA dataset and implementing the ACE algorithm, we aim to identify and evaluate citation relevance.</a:t>
            </a:r>
          </a:p>
          <a:p>
            <a:r>
              <a:rPr lang="en-US" sz="2000" dirty="0"/>
              <a:t>Our expected achievement for this project is to expose at least 85% of the irrelevant citations within the citation graph.</a:t>
            </a:r>
            <a:br>
              <a:rPr lang="en-US" sz="2100" dirty="0"/>
            </a:br>
            <a:endParaRPr lang="en-US" sz="2100" dirty="0"/>
          </a:p>
        </p:txBody>
      </p:sp>
      <p:pic>
        <p:nvPicPr>
          <p:cNvPr id="3082" name="Picture 10" descr="Red dartboard sits atop a blue stair on a blue background. Business success strategy, Steps to achieving goals. 3D render illustration.">
            <a:extLst>
              <a:ext uri="{FF2B5EF4-FFF2-40B4-BE49-F238E27FC236}">
                <a16:creationId xmlns:a16="http://schemas.microsoft.com/office/drawing/2014/main" id="{378FF364-5E4A-5C3C-79B2-DDA9A684B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1" r="40942"/>
          <a:stretch/>
        </p:blipFill>
        <p:spPr bwMode="auto">
          <a:xfrm>
            <a:off x="7484882" y="0"/>
            <a:ext cx="54689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748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67C15-4540-BD5B-3E98-117F6A7A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03" y="284480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/>
              <a:t>The upcoming challenges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B171C49B-F76F-0A5F-05D6-4CD204DBA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946" y="2317983"/>
            <a:ext cx="5774332" cy="4400354"/>
          </a:xfrm>
        </p:spPr>
        <p:txBody>
          <a:bodyPr anchor="ctr">
            <a:normAutofit fontScale="85000" lnSpcReduction="2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ea typeface="Golos Text"/>
                <a:cs typeface="Golos Text"/>
                <a:sym typeface="Golos Text"/>
              </a:rPr>
              <a:t>Dataset issues:</a:t>
            </a:r>
            <a:br>
              <a:rPr lang="en-US" sz="2400" b="1" dirty="0">
                <a:ea typeface="Golos Text"/>
                <a:cs typeface="Golos Text"/>
                <a:sym typeface="Golos Text"/>
              </a:rPr>
            </a:br>
            <a:endParaRPr lang="en-US" sz="2400" b="1" dirty="0">
              <a:ea typeface="Golos Text"/>
              <a:cs typeface="Golos Text"/>
              <a:sym typeface="Golos Text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ea typeface="Golos Text"/>
                <a:cs typeface="Golos Text"/>
                <a:sym typeface="Golos Text"/>
              </a:rPr>
              <a:t>Finding suitable academic articles with citation information can be challenging.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ea typeface="Golos Text"/>
                <a:cs typeface="Golos Text"/>
                <a:sym typeface="Golos Text"/>
              </a:rPr>
              <a:t>Ensuring a comprehensive ,diverse and representative of different academic fields.</a:t>
            </a:r>
            <a:br>
              <a:rPr lang="en-US" sz="2400" dirty="0">
                <a:ea typeface="Golos Text"/>
                <a:cs typeface="Golos Text"/>
                <a:sym typeface="Golos Text"/>
              </a:rPr>
            </a:br>
            <a:endParaRPr lang="en-US" sz="2400" dirty="0">
              <a:ea typeface="Golos Text"/>
              <a:cs typeface="Golos Text"/>
              <a:sym typeface="Golos Tex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ea typeface="Golos Text"/>
                <a:cs typeface="Golos Text"/>
                <a:sym typeface="Golos Text"/>
              </a:rPr>
              <a:t>Scalability and efficiency:</a:t>
            </a:r>
            <a:br>
              <a:rPr lang="en-US" sz="2400" b="1" dirty="0">
                <a:ea typeface="Golos Text"/>
                <a:cs typeface="Golos Text"/>
                <a:sym typeface="Golos Text"/>
              </a:rPr>
            </a:br>
            <a:endParaRPr lang="en-US" sz="2400" b="1" dirty="0">
              <a:ea typeface="Golos Text"/>
              <a:cs typeface="Golos Text"/>
              <a:sym typeface="Golos Text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ea typeface="Golos Text"/>
                <a:cs typeface="Golos Text"/>
                <a:sym typeface="Golos Text"/>
              </a:rPr>
              <a:t>Dealing with the computational complexity of the algorithm for large scale datasets.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ea typeface="Golos Text"/>
                <a:cs typeface="Golos Text"/>
                <a:sym typeface="Golos Text"/>
              </a:rPr>
              <a:t>Limited on hardware resources for training and perfecting the model.</a:t>
            </a:r>
            <a:br>
              <a:rPr lang="en-US" sz="2400" dirty="0">
                <a:ea typeface="Golos Text"/>
                <a:cs typeface="Golos Text"/>
                <a:sym typeface="Golos Text"/>
              </a:rPr>
            </a:br>
            <a:endParaRPr lang="en-US" sz="2400" dirty="0">
              <a:ea typeface="Golos Text"/>
              <a:cs typeface="Golos Text"/>
              <a:sym typeface="Golos Tex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ea typeface="Golos Text"/>
                <a:cs typeface="Golos Text"/>
                <a:sym typeface="Golos Text"/>
              </a:rPr>
              <a:t>Lack of experience:</a:t>
            </a:r>
            <a:br>
              <a:rPr lang="en-US" sz="2400" b="1" dirty="0">
                <a:ea typeface="Golos Text"/>
                <a:cs typeface="Golos Text"/>
                <a:sym typeface="Golos Text"/>
              </a:rPr>
            </a:br>
            <a:endParaRPr lang="en-US" sz="2400" b="1" dirty="0">
              <a:ea typeface="Golos Text"/>
              <a:cs typeface="Golos Text"/>
              <a:sym typeface="Golos Text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ea typeface="Golos Text"/>
                <a:cs typeface="Golos Text"/>
                <a:sym typeface="Golos Text"/>
              </a:rPr>
              <a:t>Limited expertise in Graph analysis and Node classification poses a challenge due to the unfamiliarity with the field, potentially impacting the project's progress and outcomes.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None/>
            </a:pPr>
            <a:endParaRPr lang="en-US" sz="1900" dirty="0">
              <a:ea typeface="Golos Text"/>
              <a:cs typeface="Golos Text"/>
              <a:sym typeface="Golos Tex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None/>
            </a:pPr>
            <a:endParaRPr lang="en-US" sz="1900" dirty="0">
              <a:solidFill>
                <a:schemeClr val="tx2"/>
              </a:solidFill>
              <a:ea typeface="Golos Text"/>
              <a:cs typeface="Golos Text"/>
              <a:sym typeface="Golos Tex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None/>
            </a:pPr>
            <a:endParaRPr lang="en-US" sz="1500" dirty="0">
              <a:solidFill>
                <a:schemeClr val="tx2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endParaRPr lang="en-US" sz="1500" dirty="0">
              <a:solidFill>
                <a:schemeClr val="tx2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7" name="Graphic 56" descr="Books">
            <a:extLst>
              <a:ext uri="{FF2B5EF4-FFF2-40B4-BE49-F238E27FC236}">
                <a16:creationId xmlns:a16="http://schemas.microsoft.com/office/drawing/2014/main" id="{38E4047B-053A-5656-92FB-A010E24D7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7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88F28-D64F-2855-D8D5-1858955D5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9526" y="2614142"/>
            <a:ext cx="5448730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latin typeface="+mj-lt"/>
                <a:ea typeface="+mj-ea"/>
                <a:cs typeface="+mj-cs"/>
              </a:rPr>
              <a:t>Thank you for listening !</a:t>
            </a:r>
            <a:b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52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336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7C15-4540-BD5B-3E98-117F6A7A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96" y="144446"/>
            <a:ext cx="5497798" cy="1434415"/>
          </a:xfrm>
        </p:spPr>
        <p:txBody>
          <a:bodyPr anchor="b">
            <a:normAutofit/>
          </a:bodyPr>
          <a:lstStyle/>
          <a:p>
            <a:r>
              <a:rPr lang="en-US" dirty="0"/>
              <a:t>Ant Colony Based Graph Coarsening</a:t>
            </a:r>
          </a:p>
        </p:txBody>
      </p:sp>
      <p:graphicFrame>
        <p:nvGraphicFramePr>
          <p:cNvPr id="3084" name="Content Placeholder 2">
            <a:extLst>
              <a:ext uri="{FF2B5EF4-FFF2-40B4-BE49-F238E27FC236}">
                <a16:creationId xmlns:a16="http://schemas.microsoft.com/office/drawing/2014/main" id="{1C9B8EFA-81C7-D0F9-02B1-6220C3790E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699459"/>
              </p:ext>
            </p:extLst>
          </p:nvPr>
        </p:nvGraphicFramePr>
        <p:xfrm>
          <a:off x="572492" y="2071316"/>
          <a:ext cx="7448385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82" name="Picture 10">
            <a:extLst>
              <a:ext uri="{FF2B5EF4-FFF2-40B4-BE49-F238E27FC236}">
                <a16:creationId xmlns:a16="http://schemas.microsoft.com/office/drawing/2014/main" id="{8873E5F7-9460-E594-DD13-985A8A121A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26" b="13160"/>
          <a:stretch/>
        </p:blipFill>
        <p:spPr bwMode="auto">
          <a:xfrm>
            <a:off x="8479699" y="2373109"/>
            <a:ext cx="3139809" cy="283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hlinkClick r:id="rId8" action="ppaction://hlinksldjump"/>
            <a:extLst>
              <a:ext uri="{FF2B5EF4-FFF2-40B4-BE49-F238E27FC236}">
                <a16:creationId xmlns:a16="http://schemas.microsoft.com/office/drawing/2014/main" id="{C4324BD7-0EDF-7680-4FBC-AAA9CDCC10E0}"/>
              </a:ext>
            </a:extLst>
          </p:cNvPr>
          <p:cNvSpPr/>
          <p:nvPr/>
        </p:nvSpPr>
        <p:spPr>
          <a:xfrm rot="10800000">
            <a:off x="10846308" y="609825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6B50D9-9C1B-5910-AE90-6A29D67A31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1432" y="97893"/>
            <a:ext cx="5444690" cy="76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83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7C15-4540-BD5B-3E98-117F6A7A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899" y="618291"/>
            <a:ext cx="4724375" cy="1325563"/>
          </a:xfrm>
        </p:spPr>
        <p:txBody>
          <a:bodyPr>
            <a:normAutofit/>
          </a:bodyPr>
          <a:lstStyle/>
          <a:p>
            <a:r>
              <a:rPr lang="en-US" dirty="0"/>
              <a:t>Graph clustering</a:t>
            </a:r>
            <a:br>
              <a:rPr lang="en-US" dirty="0"/>
            </a:br>
            <a:r>
              <a:rPr lang="en-US" dirty="0"/>
              <a:t>pyramid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1C49B-F76F-0A5F-05D6-4CD204DBA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899" y="2408769"/>
            <a:ext cx="6049617" cy="4351338"/>
          </a:xfrm>
        </p:spPr>
        <p:txBody>
          <a:bodyPr/>
          <a:lstStyle/>
          <a:p>
            <a:r>
              <a:rPr lang="en-US" sz="2100" dirty="0"/>
              <a:t>The algorithm shows the building process of the clustering pyramid.</a:t>
            </a:r>
          </a:p>
          <a:p>
            <a:r>
              <a:rPr lang="en-US" sz="2100" dirty="0"/>
              <a:t>There is a </a:t>
            </a:r>
            <a:r>
              <a:rPr lang="en-US" sz="2100" i="1" dirty="0"/>
              <a:t>ratio</a:t>
            </a:r>
            <a:r>
              <a:rPr lang="en-US" sz="2100" dirty="0"/>
              <a:t> (hyper parameter) that determines when the algorithm stops to create more graph layers, it’s a relation between the number of nodes and edges in the last coarsened graph (L) to the number of nodes and edges in the original graph.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02FF3-BFF4-581D-5BA1-1380E1F2E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119" y="1610885"/>
            <a:ext cx="4815885" cy="4665074"/>
          </a:xfrm>
          <a:prstGeom prst="rect">
            <a:avLst/>
          </a:prstGeom>
          <a:effectLst>
            <a:outerShdw blurRad="50800" dist="38100" dir="10800000" algn="r" rotWithShape="0">
              <a:schemeClr val="bg1">
                <a:lumMod val="65000"/>
                <a:alpha val="40000"/>
              </a:schemeClr>
            </a:outerShdw>
          </a:effectLst>
        </p:spPr>
      </p:pic>
      <p:sp>
        <p:nvSpPr>
          <p:cNvPr id="7" name="Arrow: Left 6">
            <a:hlinkClick r:id="rId3" action="ppaction://hlinksldjump"/>
            <a:extLst>
              <a:ext uri="{FF2B5EF4-FFF2-40B4-BE49-F238E27FC236}">
                <a16:creationId xmlns:a16="http://schemas.microsoft.com/office/drawing/2014/main" id="{B1DEEA19-6EAA-BA58-C74D-0D709F8C6036}"/>
              </a:ext>
            </a:extLst>
          </p:cNvPr>
          <p:cNvSpPr/>
          <p:nvPr/>
        </p:nvSpPr>
        <p:spPr>
          <a:xfrm>
            <a:off x="348996" y="603364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0794C5-C39C-9DA9-429A-6452717AD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432" y="97893"/>
            <a:ext cx="5444690" cy="76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93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0287F6-C039-DBB4-9EC4-A50EB5619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9578" y="1443173"/>
            <a:ext cx="5249915" cy="5257165"/>
          </a:xfrm>
          <a:effectLst>
            <a:outerShdw blurRad="50800" dist="38100" dir="10800000" algn="r" rotWithShape="0">
              <a:schemeClr val="bg1">
                <a:lumMod val="65000"/>
                <a:alpha val="40000"/>
              </a:scheme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F67C15-4540-BD5B-3E98-117F6A7A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251" y="30940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Ant Colony Walking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344569-221C-4A5C-2250-FD3A55D2FA71}"/>
              </a:ext>
            </a:extLst>
          </p:cNvPr>
          <p:cNvSpPr txBox="1"/>
          <p:nvPr/>
        </p:nvSpPr>
        <p:spPr>
          <a:xfrm>
            <a:off x="606866" y="1826753"/>
            <a:ext cx="5756228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From every node, a several ants will simulate walks through a path on the graph, until they reach the max steps or return to the initial node.</a:t>
            </a:r>
            <a:br>
              <a:rPr lang="en-US" sz="2100" dirty="0"/>
            </a:b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The ants will scatter pheromone throughout the simulated path.</a:t>
            </a:r>
            <a:br>
              <a:rPr lang="en-US" sz="2100" dirty="0"/>
            </a:b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When a loop is found (return to initial node), the pheromone within the loop will be calculated.</a:t>
            </a:r>
          </a:p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010E7C66-FFF0-1B37-1F46-C1FD0C82FA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5584313"/>
                  </p:ext>
                </p:extLst>
              </p:nvPr>
            </p:nvGraphicFramePr>
            <p:xfrm>
              <a:off x="10087052" y="33144"/>
              <a:ext cx="2085599" cy="1173149"/>
            </p:xfrm>
            <a:graphic>
              <a:graphicData uri="http://schemas.microsoft.com/office/powerpoint/2016/slidezoom">
                <pslz:sldZm>
                  <pslz:sldZmObj sldId="280" cId="188883337">
                    <pslz:zmPr id="{29B86BFD-C668-486C-B819-52F9AA021F7F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85599" cy="11731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10E7C66-FFF0-1B37-1F46-C1FD0C82FA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87052" y="33144"/>
                <a:ext cx="2085599" cy="11731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610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0E2E3-0A10-4915-0B2D-F5F71114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C1214619-26DB-74F1-A622-A53762D91D0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9165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C5C5F-74AD-D52F-605F-34E8D47A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Probabilities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F9D064-C42E-E68D-3611-A98749C947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100" dirty="0"/>
                  <a:t>Transition Probabilities </a:t>
                </a:r>
                <a14:m>
                  <m:oMath xmlns:m="http://schemas.openxmlformats.org/officeDocument/2006/math">
                    <m:r>
                      <a:rPr lang="en-US" sz="2100" b="0" i="1" smtClean="0"/>
                      <m:t>𝑃</m:t>
                    </m:r>
                  </m:oMath>
                </a14:m>
                <a:r>
                  <a:rPr lang="en-US" sz="2100" dirty="0"/>
                  <a:t> between every two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/>
                        </m:ctrlPr>
                      </m:sSubPr>
                      <m:e>
                        <m:r>
                          <a:rPr lang="en-US" sz="2100" b="0" i="1" smtClean="0"/>
                          <m:t>𝑢</m:t>
                        </m:r>
                      </m:e>
                      <m:sub>
                        <m:r>
                          <a:rPr lang="en-US" sz="2100" b="0" i="1" smtClean="0"/>
                          <m:t>𝑖</m:t>
                        </m:r>
                      </m:sub>
                    </m:sSub>
                    <m:r>
                      <a:rPr lang="en-US" sz="2100" b="0" i="1" smtClean="0"/>
                      <m:t> </m:t>
                    </m:r>
                    <m:sSub>
                      <m:sSubPr>
                        <m:ctrlPr>
                          <a:rPr lang="en-US" sz="2100" b="0" i="1" smtClean="0"/>
                        </m:ctrlPr>
                      </m:sSubPr>
                      <m:e>
                        <m:r>
                          <a:rPr lang="en-US" sz="2100" b="0" i="1" smtClean="0"/>
                          <m:t>𝑢</m:t>
                        </m:r>
                      </m:e>
                      <m:sub>
                        <m:r>
                          <a:rPr lang="en-US" sz="2100" b="0" i="1" smtClean="0"/>
                          <m:t>𝑗</m:t>
                        </m:r>
                      </m:sub>
                    </m:sSub>
                  </m:oMath>
                </a14:m>
                <a:r>
                  <a:rPr lang="en-US" sz="2100" dirty="0"/>
                  <a:t> as the weight of the edge between them divided by the sum of the weights of all edges originating from node</a:t>
                </a:r>
                <a:r>
                  <a:rPr lang="en-US" sz="21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/>
                        </m:ctrlPr>
                      </m:sSubPr>
                      <m:e>
                        <m:r>
                          <a:rPr lang="en-US" sz="2100" b="0" i="1" smtClean="0"/>
                          <m:t>𝑢</m:t>
                        </m:r>
                      </m:e>
                      <m:sub>
                        <m:r>
                          <a:rPr lang="en-US" sz="2100" b="0" i="1" smtClean="0"/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, meaning </a:t>
                </a:r>
                <a:br>
                  <a:rPr lang="en-US" sz="2100" dirty="0"/>
                </a:br>
                <a:br>
                  <a:rPr lang="en-US" sz="2100" dirty="0"/>
                </a:br>
                <a14:m>
                  <m:oMath xmlns:m="http://schemas.openxmlformats.org/officeDocument/2006/math">
                    <m:r>
                      <a:rPr lang="en-US" sz="2100" b="0" i="1" smtClean="0"/>
                      <m:t>𝑃</m:t>
                    </m:r>
                    <m:d>
                      <m:dPr>
                        <m:ctrlPr>
                          <a:rPr lang="en-US" sz="2100" b="0" i="1" smtClean="0"/>
                        </m:ctrlPr>
                      </m:dPr>
                      <m:e>
                        <m:sSub>
                          <m:sSubPr>
                            <m:ctrlPr>
                              <a:rPr lang="en-US" sz="2100" b="0" i="1" smtClean="0"/>
                            </m:ctrlPr>
                          </m:sSubPr>
                          <m:e>
                            <m:r>
                              <a:rPr lang="en-US" sz="2100" b="0" i="1" smtClean="0"/>
                              <m:t>𝑢</m:t>
                            </m:r>
                          </m:e>
                          <m:sub>
                            <m:r>
                              <a:rPr lang="en-US" sz="2100" b="0" i="1" smtClean="0"/>
                              <m:t>𝑖</m:t>
                            </m:r>
                          </m:sub>
                        </m:sSub>
                        <m:r>
                          <a:rPr lang="en-US" sz="2100" b="0" i="1" smtClean="0"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100" b="0" i="1" smtClean="0"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100" b="0" i="1" smtClean="0"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100" b="0" i="1" smtClean="0"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100" b="0" i="1" smtClean="0"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100" b="0" i="1" smtClean="0"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100" b="0" i="1" smtClean="0"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100" b="0" i="1" smtClean="0"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100" b="0" i="1" smtClean="0"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100" b="0" i="1" smtClean="0"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smtClean="0"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ea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br>
                  <a:rPr lang="en-US" sz="2100" dirty="0"/>
                </a:b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r>
                  <a:rPr lang="en-US" sz="2100" dirty="0"/>
                  <a:t>On each one of the k iterations the algorithm recalculates the transition probabilities by considering the amount of pheromone that the edges had (using a hyper-parameter  which is used to adjust the importance of edge pheromone)</a:t>
                </a:r>
                <a:br>
                  <a:rPr lang="en-US" sz="2100" dirty="0"/>
                </a:br>
                <a:endParaRPr lang="en-US" sz="2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/>
                        <m:t>𝑃</m:t>
                      </m:r>
                      <m:d>
                        <m:dPr>
                          <m:ctrlPr>
                            <a:rPr lang="en-US" sz="2100" b="0" i="1" smtClean="0"/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smtClean="0"/>
                              </m:ctrlPr>
                            </m:sSubPr>
                            <m:e>
                              <m:r>
                                <a:rPr lang="en-US" sz="2100" b="0" i="1" smtClean="0"/>
                                <m:t>𝑢</m:t>
                              </m:r>
                            </m:e>
                            <m:sub>
                              <m:r>
                                <a:rPr lang="en-US" sz="2100" b="0" i="1" smtClean="0"/>
                                <m:t>𝑖</m:t>
                              </m:r>
                            </m:sub>
                          </m:sSub>
                          <m:r>
                            <a:rPr lang="en-US" sz="2100" b="0" i="1" smtClean="0"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100" b="0" i="1" smtClean="0"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100" b="0" i="1" smtClean="0"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100" b="0" i="1" smtClean="0"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b="0" i="1" smtClean="0"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00" b="0" i="1" smtClean="0"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100" b="0" i="1" smtClean="0"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100" b="0" i="1" smtClean="0">
                              <a:ea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sz="2100" b="0" i="1" smtClean="0"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100" b="0" i="1" smtClean="0"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100" b="0" i="1" smtClean="0"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100" b="0" i="1" smtClean="0"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100" b="0" i="1" smtClean="0"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100" b="0" i="1" smtClean="0"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100" b="0" i="1" smtClean="0"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 smtClean="0"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100" b="0" i="1" smtClean="0"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sz="2100" b="0" i="1" smtClean="0"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en-US" sz="2100" b="0" i="1" smtClean="0"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100" b="0" i="1" smtClean="0"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100" b="0" i="1" smtClean="0"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  <m:sup>
                                  <m:r>
                                    <a:rPr lang="en-US" sz="2100" b="0" i="1" smtClean="0"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sz="21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F9D064-C42E-E68D-3611-A98749C947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0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883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DC4A6-7369-D469-8690-9E9E903B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MLNE  Pseudo-Code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3B646-7BB6-29A1-B470-A89401B62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t="2859" r="7885" b="13943"/>
          <a:stretch/>
        </p:blipFill>
        <p:spPr bwMode="auto">
          <a:xfrm>
            <a:off x="7277885" y="2284550"/>
            <a:ext cx="4551917" cy="330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9E5B50-5BA2-A205-A6D9-5EE8B8345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341" r="-2" b="1776"/>
          <a:stretch/>
        </p:blipFill>
        <p:spPr>
          <a:xfrm>
            <a:off x="654111" y="1978450"/>
            <a:ext cx="5828261" cy="3916194"/>
          </a:xfrm>
          <a:prstGeom prst="rect">
            <a:avLst/>
          </a:prstGeom>
          <a:effectLst>
            <a:outerShdw blurRad="50800" dist="38100" dir="10800000" algn="r" rotWithShape="0">
              <a:schemeClr val="bg1">
                <a:lumMod val="6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2245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FEA81-A2F1-9A26-D6D1-265D7969F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Adaptive Threshold Selection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B072E5-1B3D-960C-9BE4-391A5E040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575422" cy="4480681"/>
          </a:xfrm>
          <a:effectLst>
            <a:outerShdw blurRad="50800" dist="38100" dir="10800000" algn="r" rotWithShape="0">
              <a:schemeClr val="bg1">
                <a:lumMod val="65000"/>
                <a:alpha val="40000"/>
              </a:schemeClr>
            </a:outerShd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DEF89F0-D36A-B05D-6628-42C2F8068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82"/>
          <a:stretch/>
        </p:blipFill>
        <p:spPr bwMode="auto">
          <a:xfrm>
            <a:off x="7973471" y="2391745"/>
            <a:ext cx="3664802" cy="269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310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E1929-0B24-36EE-5EA1-C8C4241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/>
              <a:t>Current State and Project Need</a:t>
            </a: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ECC2DAD-3B47-64F8-1282-3B0A7DAF7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100" dirty="0"/>
              <a:t>Existing approaches to tackle this problem, such as manual screening and expert reviews do exist, but these methods suffer from subjectivity and inadequate accuracy. </a:t>
            </a:r>
          </a:p>
          <a:p>
            <a:r>
              <a:rPr lang="en-US" sz="2100" dirty="0"/>
              <a:t>Therefore, there is an increasing need for a more objective, scalable, and precise automated solution to assess the relevance of citations.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0" name="Graphic 99" descr="Magnifying glass">
            <a:extLst>
              <a:ext uri="{FF2B5EF4-FFF2-40B4-BE49-F238E27FC236}">
                <a16:creationId xmlns:a16="http://schemas.microsoft.com/office/drawing/2014/main" id="{DF9442A2-721E-D5A6-50B6-6A1039878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95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64761-EB0C-1CA1-D24D-3C9D10E9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483777"/>
            <a:ext cx="5334197" cy="1368457"/>
          </a:xfrm>
        </p:spPr>
        <p:txBody>
          <a:bodyPr anchor="ctr">
            <a:normAutofit/>
          </a:bodyPr>
          <a:lstStyle/>
          <a:p>
            <a:r>
              <a:rPr lang="en-US" dirty="0"/>
              <a:t>Embedding Approaches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4D4DFB8-9CB8-149D-1C9B-62EB347E1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2296467"/>
            <a:ext cx="5818109" cy="3769835"/>
          </a:xfrm>
        </p:spPr>
        <p:txBody>
          <a:bodyPr anchor="ctr">
            <a:noAutofit/>
          </a:bodyPr>
          <a:lstStyle/>
          <a:p>
            <a:r>
              <a:rPr lang="en-US" sz="2100" dirty="0"/>
              <a:t>There are different types of embedding approaches that try to represent nodes using lower dimensional embedding vectors, </a:t>
            </a:r>
            <a:r>
              <a:rPr lang="en-US" sz="2100" dirty="0">
                <a:effectLst/>
              </a:rPr>
              <a:t>allowing the graph to be mapped to an embedding vector space.</a:t>
            </a:r>
          </a:p>
          <a:p>
            <a:r>
              <a:rPr lang="en-US" sz="2100" dirty="0"/>
              <a:t>Those approaches struggle to scale up for handling large-scale graphs or fail to reflect the global hierarchical clustering properties.</a:t>
            </a:r>
          </a:p>
          <a:p>
            <a:r>
              <a:rPr lang="en-US" sz="2100" dirty="0"/>
              <a:t>Few advanced embedding algorithms aim to deal with these problems using </a:t>
            </a:r>
            <a:r>
              <a:rPr lang="en-US" sz="2100" i="1" dirty="0"/>
              <a:t>Graph Clustering Pyramid </a:t>
            </a:r>
            <a:r>
              <a:rPr lang="en-US" sz="2100" dirty="0"/>
              <a:t>like HARP, </a:t>
            </a:r>
            <a:r>
              <a:rPr lang="en-US" sz="2100" dirty="0" err="1"/>
              <a:t>NetLay</a:t>
            </a:r>
            <a:r>
              <a:rPr lang="en-US" sz="2100" dirty="0"/>
              <a:t> and ACE.</a:t>
            </a:r>
          </a:p>
        </p:txBody>
      </p:sp>
      <p:pic>
        <p:nvPicPr>
          <p:cNvPr id="22" name="Picture 21" descr="A close-up of a network&#10;&#10;Description automatically generated">
            <a:extLst>
              <a:ext uri="{FF2B5EF4-FFF2-40B4-BE49-F238E27FC236}">
                <a16:creationId xmlns:a16="http://schemas.microsoft.com/office/drawing/2014/main" id="{EEF0CA75-8BAF-5ACF-1AE6-BA89607B54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980" r="8679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7422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5" name="Rectangle 1064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67C15-4540-BD5B-3E98-117F6A7A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37" y="407029"/>
            <a:ext cx="5060603" cy="1454051"/>
          </a:xfrm>
        </p:spPr>
        <p:txBody>
          <a:bodyPr>
            <a:normAutofit/>
          </a:bodyPr>
          <a:lstStyle/>
          <a:p>
            <a:r>
              <a:rPr lang="en-US" dirty="0"/>
              <a:t>Graph Clustering Pyramid</a:t>
            </a:r>
          </a:p>
        </p:txBody>
      </p:sp>
      <p:sp>
        <p:nvSpPr>
          <p:cNvPr id="1067" name="Content Placeholder 2">
            <a:extLst>
              <a:ext uri="{FF2B5EF4-FFF2-40B4-BE49-F238E27FC236}">
                <a16:creationId xmlns:a16="http://schemas.microsoft.com/office/drawing/2014/main" id="{B171C49B-F76F-0A5F-05D6-4CD204DBA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115" y="2337847"/>
            <a:ext cx="5060602" cy="3743447"/>
          </a:xfrm>
        </p:spPr>
        <p:txBody>
          <a:bodyPr anchor="t">
            <a:noAutofit/>
          </a:bodyPr>
          <a:lstStyle/>
          <a:p>
            <a:r>
              <a:rPr lang="en-US" sz="2100" dirty="0"/>
              <a:t>To capture the global hierarchical clustering property, a graph is modeled by a Graph Clustering Pyramid.</a:t>
            </a:r>
          </a:p>
          <a:p>
            <a:r>
              <a:rPr lang="en-US" sz="2100" dirty="0"/>
              <a:t>The fundamental process in building a Graph Clustering Pyramid involves clustering closely related nodes and merging them into coarser graphs in the upper layers.</a:t>
            </a:r>
          </a:p>
          <a:p>
            <a:r>
              <a:rPr lang="en-US" sz="2100" dirty="0"/>
              <a:t>In this model, clustering the nodes simplifies the graph into multiple layers. </a:t>
            </a:r>
          </a:p>
        </p:txBody>
      </p: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C1AC14-C1E7-9CF0-F743-02D6F84CC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41"/>
          <a:stretch/>
        </p:blipFill>
        <p:spPr bwMode="auto">
          <a:xfrm>
            <a:off x="7409469" y="2337847"/>
            <a:ext cx="4225984" cy="297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596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19B63-9E89-FB09-143C-BB5DA4541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dirty="0"/>
              <a:t>Implementation Tools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2412221" cy="1810094"/>
            <a:chOff x="-305" y="-1"/>
            <a:chExt cx="3832880" cy="2876136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5" name="Content Placeholder 2">
            <a:extLst>
              <a:ext uri="{FF2B5EF4-FFF2-40B4-BE49-F238E27FC236}">
                <a16:creationId xmlns:a16="http://schemas.microsoft.com/office/drawing/2014/main" id="{251E5194-2AC7-8EA3-3E4F-E1DA982A4C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5725281"/>
              </p:ext>
            </p:extLst>
          </p:nvPr>
        </p:nvGraphicFramePr>
        <p:xfrm>
          <a:off x="838201" y="1723696"/>
          <a:ext cx="8631802" cy="4453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2083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9922B-4D4D-6999-2697-6FB2F0E2A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35" y="2214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Multi Level Network Embedding (MLNE)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A0B1517C-0107-EC89-BC4F-894D137EB7C2}"/>
              </a:ext>
            </a:extLst>
          </p:cNvPr>
          <p:cNvSpPr/>
          <p:nvPr/>
        </p:nvSpPr>
        <p:spPr>
          <a:xfrm>
            <a:off x="1358643" y="1773419"/>
            <a:ext cx="2001222" cy="6606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ACGraphCoarsening (Algorithm - 4)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FEEAFF-7C35-2DA5-953C-35E1E65A247B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563721" y="2434034"/>
            <a:ext cx="795533" cy="2564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CC13C34-C50E-E77F-F14B-8766112A687B}"/>
              </a:ext>
            </a:extLst>
          </p:cNvPr>
          <p:cNvSpPr txBox="1"/>
          <p:nvPr/>
        </p:nvSpPr>
        <p:spPr>
          <a:xfrm>
            <a:off x="3429608" y="2335312"/>
            <a:ext cx="13027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Graph Layers</a:t>
            </a:r>
          </a:p>
        </p:txBody>
      </p:sp>
      <p:sp>
        <p:nvSpPr>
          <p:cNvPr id="46" name="Rectangle 45">
            <a:hlinkClick r:id="rId3" action="ppaction://hlinksldjump"/>
            <a:extLst>
              <a:ext uri="{FF2B5EF4-FFF2-40B4-BE49-F238E27FC236}">
                <a16:creationId xmlns:a16="http://schemas.microsoft.com/office/drawing/2014/main" id="{29F1352B-4CB8-B31B-5A39-4C50638C3B8A}"/>
              </a:ext>
            </a:extLst>
          </p:cNvPr>
          <p:cNvSpPr/>
          <p:nvPr/>
        </p:nvSpPr>
        <p:spPr>
          <a:xfrm>
            <a:off x="4869820" y="1773420"/>
            <a:ext cx="1917557" cy="646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Embedding  for each layer - node2vec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C33CF45-B729-BC1B-8ECC-5A4C02F19A33}"/>
              </a:ext>
            </a:extLst>
          </p:cNvPr>
          <p:cNvSpPr/>
          <p:nvPr/>
        </p:nvSpPr>
        <p:spPr>
          <a:xfrm>
            <a:off x="8297332" y="1773420"/>
            <a:ext cx="2001222" cy="646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Embedding Matrix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3C134BE-764E-71A4-4BD7-F65AE34D263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359254" y="2434034"/>
            <a:ext cx="2057544" cy="2537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D40B8A7-A5E3-446E-647D-167E4AF12DAC}"/>
              </a:ext>
            </a:extLst>
          </p:cNvPr>
          <p:cNvSpPr txBox="1"/>
          <p:nvPr/>
        </p:nvSpPr>
        <p:spPr>
          <a:xfrm>
            <a:off x="6856007" y="2327497"/>
            <a:ext cx="17471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Embedding concatenation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141428BB-AB3F-82E2-4FBB-220DCB75E2D9}"/>
              </a:ext>
            </a:extLst>
          </p:cNvPr>
          <p:cNvSpPr/>
          <p:nvPr/>
        </p:nvSpPr>
        <p:spPr>
          <a:xfrm>
            <a:off x="3497679" y="1887180"/>
            <a:ext cx="1235422" cy="44031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6C6558-E266-9E83-B93B-588D8AAA6CA3}"/>
              </a:ext>
            </a:extLst>
          </p:cNvPr>
          <p:cNvSpPr txBox="1"/>
          <p:nvPr/>
        </p:nvSpPr>
        <p:spPr>
          <a:xfrm>
            <a:off x="2064980" y="2932187"/>
            <a:ext cx="881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Zoom in</a:t>
            </a:r>
          </a:p>
        </p:txBody>
      </p:sp>
      <p:pic>
        <p:nvPicPr>
          <p:cNvPr id="97" name="Picture 2">
            <a:extLst>
              <a:ext uri="{FF2B5EF4-FFF2-40B4-BE49-F238E27FC236}">
                <a16:creationId xmlns:a16="http://schemas.microsoft.com/office/drawing/2014/main" id="{41EFAC50-D68B-8F25-5E01-A46750974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t="2859" r="7885" b="13943"/>
          <a:stretch/>
        </p:blipFill>
        <p:spPr bwMode="auto">
          <a:xfrm>
            <a:off x="8164208" y="2575293"/>
            <a:ext cx="4103358" cy="2978343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97AA9E2B-459D-9D1B-6E87-2A97E0D87F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303821"/>
                  </p:ext>
                </p:extLst>
              </p:nvPr>
            </p:nvGraphicFramePr>
            <p:xfrm>
              <a:off x="562783" y="4994502"/>
              <a:ext cx="2287021" cy="1286449"/>
            </p:xfrm>
            <a:graphic>
              <a:graphicData uri="http://schemas.microsoft.com/office/powerpoint/2016/slidezoom">
                <pslz:sldZm>
                  <pslz:sldZmObj sldId="271" cId="1536100739">
                    <pslz:zmPr id="{41AA8E6D-9D06-462B-933A-935D1BBF68B7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7021" cy="12864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7AA9E2B-459D-9D1B-6E87-2A97E0D87F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783" y="4994502"/>
                <a:ext cx="2287021" cy="12864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95D45E5B-362F-1800-FEB0-92CD9B25C4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4595388"/>
                  </p:ext>
                </p:extLst>
              </p:nvPr>
            </p:nvGraphicFramePr>
            <p:xfrm>
              <a:off x="3223100" y="4971062"/>
              <a:ext cx="2328691" cy="1309889"/>
            </p:xfrm>
            <a:graphic>
              <a:graphicData uri="http://schemas.microsoft.com/office/powerpoint/2016/slidezoom">
                <pslz:sldZm>
                  <pslz:sldZmObj sldId="282" cId="1061310042">
                    <pslz:zmPr id="{BA118A17-D928-4046-812B-35D996457684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28691" cy="130988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5D45E5B-362F-1800-FEB0-92CD9B25C4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23100" y="4971062"/>
                <a:ext cx="2328691" cy="130988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58CC0F9-AC25-FD24-D413-30BB8D69DB36}"/>
              </a:ext>
            </a:extLst>
          </p:cNvPr>
          <p:cNvSpPr txBox="1"/>
          <p:nvPr/>
        </p:nvSpPr>
        <p:spPr>
          <a:xfrm>
            <a:off x="1590152" y="4659617"/>
            <a:ext cx="12354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Algorithm - 2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4A4B52-D0DB-57C1-16B2-7BBF2C48169A}"/>
              </a:ext>
            </a:extLst>
          </p:cNvPr>
          <p:cNvSpPr txBox="1"/>
          <p:nvPr/>
        </p:nvSpPr>
        <p:spPr>
          <a:xfrm>
            <a:off x="4356315" y="4640082"/>
            <a:ext cx="12354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Algorithm - 3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4929D087-6B42-C015-D570-41A85CA69C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2897466"/>
                  </p:ext>
                </p:extLst>
              </p:nvPr>
            </p:nvGraphicFramePr>
            <p:xfrm>
              <a:off x="10149840" y="5581917"/>
              <a:ext cx="1846218" cy="1038499"/>
            </p:xfrm>
            <a:graphic>
              <a:graphicData uri="http://schemas.microsoft.com/office/powerpoint/2016/slidezoom">
                <pslz:sldZm>
                  <pslz:sldZmObj sldId="279" cId="1652245075">
                    <pslz:zmPr id="{1652CC4B-9B0E-4E9A-B601-90BE41255B51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46218" cy="10384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929D087-6B42-C015-D570-41A85CA69C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49840" y="5581917"/>
                <a:ext cx="1846218" cy="10384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BDB3BDE5-0B9F-18C7-F6F7-36C366BAE7AC}"/>
              </a:ext>
            </a:extLst>
          </p:cNvPr>
          <p:cNvSpPr/>
          <p:nvPr/>
        </p:nvSpPr>
        <p:spPr>
          <a:xfrm>
            <a:off x="6924096" y="1887180"/>
            <a:ext cx="1240112" cy="44031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1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5" grpId="0"/>
      <p:bldP spid="46" grpId="0" animBg="1"/>
      <p:bldP spid="57" grpId="0" animBg="1"/>
      <p:bldP spid="63" grpId="0"/>
      <p:bldP spid="79" grpId="0" animBg="1"/>
      <p:bldP spid="91" grpId="0"/>
      <p:bldP spid="7" grpId="0"/>
      <p:bldP spid="10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9E936B-D384-C380-0342-BE7983D95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25" y="30896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dirty="0"/>
              <a:t>Node2vec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880C2-30A0-03F0-F422-97C90CA4E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1930239"/>
            <a:ext cx="5733268" cy="3769835"/>
          </a:xfrm>
        </p:spPr>
        <p:txBody>
          <a:bodyPr anchor="ctr">
            <a:normAutofit/>
          </a:bodyPr>
          <a:lstStyle/>
          <a:p>
            <a:r>
              <a:rPr lang="en-US" sz="2100" dirty="0">
                <a:effectLst/>
              </a:rPr>
              <a:t>Node2Vec is an efficient algorithm designed for learning continuous feature representations of nodes within graphs.</a:t>
            </a:r>
          </a:p>
          <a:p>
            <a:r>
              <a:rPr lang="en-US" sz="2100" dirty="0">
                <a:effectLst/>
              </a:rPr>
              <a:t>It employs random walks to explore network neighborhoods effectively, balancing between local and global structures.</a:t>
            </a:r>
          </a:p>
          <a:p>
            <a:r>
              <a:rPr lang="en-US" sz="2100" dirty="0">
                <a:effectLst/>
              </a:rPr>
              <a:t>The algorithm optimizes a neighborhood preserving objective function using a Skip-Gram model.</a:t>
            </a:r>
          </a:p>
        </p:txBody>
      </p:sp>
      <p:pic>
        <p:nvPicPr>
          <p:cNvPr id="23" name="Picture 22" descr="Top view of cubes connected with black lines">
            <a:extLst>
              <a:ext uri="{FF2B5EF4-FFF2-40B4-BE49-F238E27FC236}">
                <a16:creationId xmlns:a16="http://schemas.microsoft.com/office/drawing/2014/main" id="{1C58492A-0163-4968-172D-DDCC34F751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40" r="15916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11" name="Arrow: Left 10">
            <a:hlinkClick r:id="rId3" action="ppaction://hlinksldjump"/>
            <a:extLst>
              <a:ext uri="{FF2B5EF4-FFF2-40B4-BE49-F238E27FC236}">
                <a16:creationId xmlns:a16="http://schemas.microsoft.com/office/drawing/2014/main" id="{4386644E-00E6-6033-619B-DD85D0F1A7B3}"/>
              </a:ext>
            </a:extLst>
          </p:cNvPr>
          <p:cNvSpPr/>
          <p:nvPr/>
        </p:nvSpPr>
        <p:spPr>
          <a:xfrm>
            <a:off x="348996" y="6135391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13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hought Bubble: Cloud 36">
            <a:extLst>
              <a:ext uri="{FF2B5EF4-FFF2-40B4-BE49-F238E27FC236}">
                <a16:creationId xmlns:a16="http://schemas.microsoft.com/office/drawing/2014/main" id="{52E2FE85-3517-ECCD-1FBB-C37BFC90F3E0}"/>
              </a:ext>
            </a:extLst>
          </p:cNvPr>
          <p:cNvSpPr/>
          <p:nvPr/>
        </p:nvSpPr>
        <p:spPr>
          <a:xfrm>
            <a:off x="7685882" y="1334734"/>
            <a:ext cx="2230771" cy="1527141"/>
          </a:xfrm>
          <a:prstGeom prst="cloud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B402BB7-1BEA-C22F-A0DE-0834CCA80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757" y="1632969"/>
            <a:ext cx="1457325" cy="885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CF0C5A-88A4-2090-0DAD-82489FC0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07632" cy="1325563"/>
          </a:xfrm>
        </p:spPr>
        <p:txBody>
          <a:bodyPr/>
          <a:lstStyle/>
          <a:p>
            <a:r>
              <a:rPr lang="en-US" sz="4400" dirty="0"/>
              <a:t>Proposed Research Plan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B0901-334C-3975-2E33-2CBFEAC5D1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9262" y="179300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100" b="0" i="0" u="none" strike="noStrike" dirty="0">
                    <a:solidFill>
                      <a:srgbClr val="000000"/>
                    </a:solidFill>
                    <a:effectLst/>
                  </a:rPr>
                  <a:t>we will utilize a Graph </a:t>
                </a:r>
                <a14:m>
                  <m:oMath xmlns:m="http://schemas.openxmlformats.org/officeDocument/2006/math">
                    <m:r>
                      <a:rPr lang="en-US" sz="2100" b="0" i="1" u="none" strike="noStrike" dirty="0" smtClean="0">
                        <a:solidFill>
                          <a:srgbClr val="000000"/>
                        </a:solidFill>
                        <a:effectLst/>
                      </a:rPr>
                      <m:t>𝐺</m:t>
                    </m:r>
                    <m:r>
                      <a:rPr lang="en-US" sz="2100" b="0" i="1" u="none" strike="noStrike" dirty="0" smtClean="0">
                        <a:solidFill>
                          <a:srgbClr val="000000"/>
                        </a:solidFill>
                        <a:effectLst/>
                      </a:rPr>
                      <m:t>(</m:t>
                    </m:r>
                    <m:r>
                      <a:rPr lang="en-US" sz="2100" b="0" i="1" u="none" strike="noStrike" dirty="0" smtClean="0">
                        <a:solidFill>
                          <a:srgbClr val="000000"/>
                        </a:solidFill>
                        <a:effectLst/>
                      </a:rPr>
                      <m:t>𝑉</m:t>
                    </m:r>
                    <m:r>
                      <a:rPr lang="en-US" sz="2100" b="0" i="1" u="none" strike="noStrike" dirty="0" smtClean="0">
                        <a:solidFill>
                          <a:srgbClr val="000000"/>
                        </a:solidFill>
                        <a:effectLst/>
                      </a:rPr>
                      <m:t>,</m:t>
                    </m:r>
                    <m:r>
                      <a:rPr lang="en-US" sz="2100" b="0" i="1" u="none" strike="noStrike" dirty="0" smtClean="0">
                        <a:solidFill>
                          <a:srgbClr val="000000"/>
                        </a:solidFill>
                        <a:effectLst/>
                      </a:rPr>
                      <m:t>𝐸</m:t>
                    </m:r>
                    <m:r>
                      <a:rPr lang="en-US" sz="2100" b="0" i="1" u="none" strike="noStrike" dirty="0" smtClean="0">
                        <a:solidFill>
                          <a:srgbClr val="000000"/>
                        </a:solidFill>
                        <a:effectLst/>
                      </a:rPr>
                      <m:t>) </m:t>
                    </m:r>
                  </m:oMath>
                </a14:m>
                <a:r>
                  <a:rPr lang="en-US" sz="2100" b="0" i="0" u="none" strike="noStrike" dirty="0">
                    <a:solidFill>
                      <a:srgbClr val="000000"/>
                    </a:solidFill>
                    <a:effectLst/>
                  </a:rPr>
                  <a:t>based on the CORA dataset</a:t>
                </a:r>
              </a:p>
              <a:p>
                <a:pPr marL="0" indent="0">
                  <a:buNone/>
                </a:pPr>
                <a:r>
                  <a:rPr lang="en-US" sz="2100" b="0" i="0" u="none" strike="noStrike" dirty="0">
                    <a:solidFill>
                      <a:srgbClr val="000000"/>
                    </a:solidFill>
                    <a:effectLst/>
                  </a:rPr>
                  <a:t>Our proposed method will run K iterations as follow:</a:t>
                </a:r>
              </a:p>
              <a:p>
                <a:pPr marL="0" indent="0">
                  <a:buNone/>
                </a:pPr>
                <a:endParaRPr lang="en-US" sz="18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b="0" i="0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b="0" i="0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b="0" i="0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endParaRPr>
              </a:p>
              <a:p>
                <a:pPr marL="0" indent="0" rtl="0">
                  <a:spcBef>
                    <a:spcPts val="0"/>
                  </a:spcBef>
                  <a:spcAft>
                    <a:spcPts val="800"/>
                  </a:spcAft>
                  <a:buNone/>
                </a:pPr>
                <a:br>
                  <a:rPr lang="en-US" sz="18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</a:br>
                <a:br>
                  <a:rPr lang="en-US" sz="18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</a:br>
                <a:r>
                  <a:rPr lang="en-US" sz="2100" b="0" i="0" u="none" strike="noStrike" dirty="0">
                    <a:solidFill>
                      <a:srgbClr val="000000"/>
                    </a:solidFill>
                    <a:effectLst/>
                  </a:rPr>
                  <a:t>At the end of the K iterations, we will create statistical information for each pair of nodes in the graph based on the times the pair considered close into a new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u="none" strike="noStrike" dirty="0" smtClean="0">
                            <a:solidFill>
                              <a:srgbClr val="000000"/>
                            </a:solidFill>
                            <a:effectLst/>
                          </a:rPr>
                        </m:ctrlPr>
                      </m:sSubPr>
                      <m:e>
                        <m:r>
                          <a:rPr lang="en-US" sz="2100" b="0" i="1" u="none" strike="noStrike" dirty="0" smtClean="0">
                            <a:solidFill>
                              <a:srgbClr val="000000"/>
                            </a:solidFill>
                            <a:effectLst/>
                          </a:rPr>
                          <m:t>𝑀</m:t>
                        </m:r>
                      </m:e>
                      <m:sub>
                        <m:r>
                          <a:rPr lang="en-US" sz="2100" b="0" i="1" u="none" strike="noStrike" dirty="0" smtClean="0">
                            <a:solidFill>
                              <a:srgbClr val="000000"/>
                            </a:solidFill>
                            <a:effectLst/>
                          </a:rPr>
                          <m:t>𝑠𝑡𝑎𝑡</m:t>
                        </m:r>
                      </m:sub>
                    </m:sSub>
                  </m:oMath>
                </a14:m>
                <a:r>
                  <a:rPr lang="en-US" sz="2100" b="0" i="0" u="none" strike="noStrike" dirty="0">
                    <a:solidFill>
                      <a:srgbClr val="000000"/>
                    </a:solidFill>
                    <a:effectLst/>
                  </a:rPr>
                  <a:t>.</a:t>
                </a:r>
                <a:br>
                  <a:rPr lang="en-US" sz="1200" dirty="0"/>
                </a:br>
                <a:br>
                  <a:rPr lang="en-US" sz="18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B0901-334C-3975-2E33-2CBFEAC5D1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9262" y="1793005"/>
                <a:ext cx="10515600" cy="4351338"/>
              </a:xfrm>
              <a:blipFill>
                <a:blip r:embed="rId3"/>
                <a:stretch>
                  <a:fillRect l="-696" t="-168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E7AD72A4-9141-78C4-D8CB-2834D1A4F290}"/>
              </a:ext>
            </a:extLst>
          </p:cNvPr>
          <p:cNvSpPr/>
          <p:nvPr/>
        </p:nvSpPr>
        <p:spPr>
          <a:xfrm>
            <a:off x="2473678" y="3111408"/>
            <a:ext cx="1797450" cy="964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Randomly remove a predetermined percentage of edges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6CBD96-B744-8655-4C91-BF0741EACC8A}"/>
              </a:ext>
            </a:extLst>
          </p:cNvPr>
          <p:cNvSpPr/>
          <p:nvPr/>
        </p:nvSpPr>
        <p:spPr>
          <a:xfrm>
            <a:off x="5210618" y="3133129"/>
            <a:ext cx="1245926" cy="9460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Algorithm 1 MLNE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3D61C6-4BC6-8961-C3C4-AFD2FBC252C7}"/>
              </a:ext>
            </a:extLst>
          </p:cNvPr>
          <p:cNvSpPr/>
          <p:nvPr/>
        </p:nvSpPr>
        <p:spPr>
          <a:xfrm>
            <a:off x="7405228" y="3133129"/>
            <a:ext cx="1193134" cy="9460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</a:rPr>
              <a:t>C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alculate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the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</a:rPr>
              <a:t>normalized 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cosine similarity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7DB9A89-9C52-9EEE-1A75-238569B24139}"/>
              </a:ext>
            </a:extLst>
          </p:cNvPr>
          <p:cNvSpPr/>
          <p:nvPr/>
        </p:nvSpPr>
        <p:spPr>
          <a:xfrm>
            <a:off x="4354424" y="3377913"/>
            <a:ext cx="758272" cy="43163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CCCAD24-5F4D-F350-F49E-21AD00CE730E}"/>
              </a:ext>
            </a:extLst>
          </p:cNvPr>
          <p:cNvSpPr/>
          <p:nvPr/>
        </p:nvSpPr>
        <p:spPr>
          <a:xfrm>
            <a:off x="6554466" y="3390343"/>
            <a:ext cx="758272" cy="43163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FD19272-038B-3A3E-249D-55E0B75254FE}"/>
                  </a:ext>
                </a:extLst>
              </p:cNvPr>
              <p:cNvSpPr/>
              <p:nvPr/>
            </p:nvSpPr>
            <p:spPr>
              <a:xfrm>
                <a:off x="9543509" y="3153932"/>
                <a:ext cx="1245926" cy="94606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0" i="0" u="none" strike="noStrike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Binary classification based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u="none" strike="noStrike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u="none" strike="noStrike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u="none" strike="noStrike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FD19272-038B-3A3E-249D-55E0B7525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3509" y="3153932"/>
                <a:ext cx="1245926" cy="946062"/>
              </a:xfrm>
              <a:prstGeom prst="rect">
                <a:avLst/>
              </a:prstGeom>
              <a:blipFill>
                <a:blip r:embed="rId4"/>
                <a:stretch>
                  <a:fillRect b="-4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6EDF44E4-7659-2893-5553-4D8E172DA6E2}"/>
              </a:ext>
            </a:extLst>
          </p:cNvPr>
          <p:cNvSpPr/>
          <p:nvPr/>
        </p:nvSpPr>
        <p:spPr>
          <a:xfrm>
            <a:off x="8692865" y="3411146"/>
            <a:ext cx="758272" cy="43163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97246A5-F91F-D9CE-9041-073243148283}"/>
              </a:ext>
            </a:extLst>
          </p:cNvPr>
          <p:cNvSpPr/>
          <p:nvPr/>
        </p:nvSpPr>
        <p:spPr>
          <a:xfrm>
            <a:off x="1596692" y="3377913"/>
            <a:ext cx="758272" cy="43163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CE118-035A-8E10-A44F-C5A752E75DAA}"/>
              </a:ext>
            </a:extLst>
          </p:cNvPr>
          <p:cNvSpPr txBox="1"/>
          <p:nvPr/>
        </p:nvSpPr>
        <p:spPr>
          <a:xfrm>
            <a:off x="889262" y="3288781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CORA Graph</a:t>
            </a:r>
          </a:p>
        </p:txBody>
      </p:sp>
    </p:spTree>
    <p:extLst>
      <p:ext uri="{BB962C8B-B14F-4D97-AF65-F5344CB8AC3E}">
        <p14:creationId xmlns:p14="http://schemas.microsoft.com/office/powerpoint/2010/main" val="399306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4" grpId="0" animBg="1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1218</Words>
  <Application>Microsoft Office PowerPoint</Application>
  <PresentationFormat>Widescreen</PresentationFormat>
  <Paragraphs>113</Paragraphs>
  <Slides>22</Slides>
  <Notes>1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Cambria Math</vt:lpstr>
      <vt:lpstr>Golos Text</vt:lpstr>
      <vt:lpstr>Times New Roman</vt:lpstr>
      <vt:lpstr>Office Theme</vt:lpstr>
      <vt:lpstr>Citation Prediction using  Ant Colony based Multi-Level Network Embedding</vt:lpstr>
      <vt:lpstr>Motivation</vt:lpstr>
      <vt:lpstr>Current State and Project Need</vt:lpstr>
      <vt:lpstr>Embedding Approaches</vt:lpstr>
      <vt:lpstr>Graph Clustering Pyramid</vt:lpstr>
      <vt:lpstr>Implementation Tools</vt:lpstr>
      <vt:lpstr>Multi Level Network Embedding (MLNE)</vt:lpstr>
      <vt:lpstr>Node2vec Embedding</vt:lpstr>
      <vt:lpstr>Proposed Research Plan</vt:lpstr>
      <vt:lpstr>Proposed Research Plan</vt:lpstr>
      <vt:lpstr>Proposed Research Plan - Pseudo-Code</vt:lpstr>
      <vt:lpstr>Evaluation plan</vt:lpstr>
      <vt:lpstr>Evaluation plan Pseudo-Code: </vt:lpstr>
      <vt:lpstr>Expected Achievements</vt:lpstr>
      <vt:lpstr>The upcoming challenges</vt:lpstr>
      <vt:lpstr>Thank you for listening ! </vt:lpstr>
      <vt:lpstr>Ant Colony Based Graph Coarsening</vt:lpstr>
      <vt:lpstr>Graph clustering pyramid building</vt:lpstr>
      <vt:lpstr>Ant Colony Walking</vt:lpstr>
      <vt:lpstr>Transition Probabilities</vt:lpstr>
      <vt:lpstr>MLNE  Pseudo-Code</vt:lpstr>
      <vt:lpstr>Adaptive Threshold Selection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איתמר קראוס</dc:creator>
  <cp:lastModifiedBy>איתמר קראוס</cp:lastModifiedBy>
  <cp:revision>3</cp:revision>
  <dcterms:created xsi:type="dcterms:W3CDTF">2024-09-20T13:05:13Z</dcterms:created>
  <dcterms:modified xsi:type="dcterms:W3CDTF">2024-09-21T13:57:31Z</dcterms:modified>
</cp:coreProperties>
</file>